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sldIdLst>
    <p:sldId id="269" r:id="rId5"/>
    <p:sldId id="257" r:id="rId6"/>
    <p:sldId id="264" r:id="rId7"/>
    <p:sldId id="261" r:id="rId8"/>
    <p:sldId id="282" r:id="rId9"/>
    <p:sldId id="1376" r:id="rId10"/>
    <p:sldId id="389" r:id="rId11"/>
    <p:sldId id="1087" r:id="rId12"/>
    <p:sldId id="260" r:id="rId13"/>
    <p:sldId id="283" r:id="rId14"/>
    <p:sldId id="284" r:id="rId15"/>
    <p:sldId id="285" r:id="rId16"/>
    <p:sldId id="287" r:id="rId17"/>
    <p:sldId id="1379" r:id="rId18"/>
    <p:sldId id="286" r:id="rId19"/>
    <p:sldId id="288" r:id="rId20"/>
    <p:sldId id="289" r:id="rId21"/>
    <p:sldId id="290" r:id="rId22"/>
    <p:sldId id="291" r:id="rId23"/>
    <p:sldId id="1377" r:id="rId24"/>
    <p:sldId id="1378" r:id="rId25"/>
    <p:sldId id="274" r:id="rId2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56"/>
    <a:srgbClr val="F7FBFE"/>
    <a:srgbClr val="4472C4"/>
    <a:srgbClr val="30394F"/>
    <a:srgbClr val="FFAE00"/>
    <a:srgbClr val="002867"/>
    <a:srgbClr val="004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23052C-11AD-44E4-9FEA-5DB612F250B5}" v="10" dt="2024-12-09T18:28:30.6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4" autoAdjust="0"/>
    <p:restoredTop sz="72288" autoAdjust="0"/>
  </p:normalViewPr>
  <p:slideViewPr>
    <p:cSldViewPr snapToGrid="0">
      <p:cViewPr varScale="1">
        <p:scale>
          <a:sx n="59" d="100"/>
          <a:sy n="59" d="100"/>
        </p:scale>
        <p:origin x="106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ain Gomez Yin" userId="7884245e-62c8-4cce-a083-67e13ca029e7" providerId="ADAL" clId="{7923052C-11AD-44E4-9FEA-5DB612F250B5}"/>
    <pc:docChg chg="undo redo custSel modSld">
      <pc:chgData name="Marain Gomez Yin" userId="7884245e-62c8-4cce-a083-67e13ca029e7" providerId="ADAL" clId="{7923052C-11AD-44E4-9FEA-5DB612F250B5}" dt="2024-12-09T18:36:06.959" v="187" actId="478"/>
      <pc:docMkLst>
        <pc:docMk/>
      </pc:docMkLst>
      <pc:sldChg chg="modSp mod">
        <pc:chgData name="Marain Gomez Yin" userId="7884245e-62c8-4cce-a083-67e13ca029e7" providerId="ADAL" clId="{7923052C-11AD-44E4-9FEA-5DB612F250B5}" dt="2024-12-09T18:32:25.909" v="183" actId="20577"/>
        <pc:sldMkLst>
          <pc:docMk/>
          <pc:sldMk cId="3084633100" sldId="264"/>
        </pc:sldMkLst>
        <pc:spChg chg="mod">
          <ac:chgData name="Marain Gomez Yin" userId="7884245e-62c8-4cce-a083-67e13ca029e7" providerId="ADAL" clId="{7923052C-11AD-44E4-9FEA-5DB612F250B5}" dt="2024-12-09T18:32:25.909" v="183" actId="20577"/>
          <ac:spMkLst>
            <pc:docMk/>
            <pc:sldMk cId="3084633100" sldId="264"/>
            <ac:spMk id="7" creationId="{96E62E46-25EC-21E4-1E0B-4AD42A5C6B05}"/>
          </ac:spMkLst>
        </pc:spChg>
      </pc:sldChg>
      <pc:sldChg chg="addSp delSp modSp mod">
        <pc:chgData name="Marain Gomez Yin" userId="7884245e-62c8-4cce-a083-67e13ca029e7" providerId="ADAL" clId="{7923052C-11AD-44E4-9FEA-5DB612F250B5}" dt="2024-12-09T18:36:06.959" v="187" actId="478"/>
        <pc:sldMkLst>
          <pc:docMk/>
          <pc:sldMk cId="3203942941" sldId="279"/>
        </pc:sldMkLst>
        <pc:spChg chg="add del mod">
          <ac:chgData name="Marain Gomez Yin" userId="7884245e-62c8-4cce-a083-67e13ca029e7" providerId="ADAL" clId="{7923052C-11AD-44E4-9FEA-5DB612F250B5}" dt="2024-12-09T18:26:00.487" v="1" actId="478"/>
          <ac:spMkLst>
            <pc:docMk/>
            <pc:sldMk cId="3203942941" sldId="279"/>
            <ac:spMk id="2" creationId="{F91D2479-FBC9-4632-5CFA-D06DEC2EE7E5}"/>
          </ac:spMkLst>
        </pc:spChg>
        <pc:spChg chg="add mod">
          <ac:chgData name="Marain Gomez Yin" userId="7884245e-62c8-4cce-a083-67e13ca029e7" providerId="ADAL" clId="{7923052C-11AD-44E4-9FEA-5DB612F250B5}" dt="2024-12-09T18:26:05.186" v="2"/>
          <ac:spMkLst>
            <pc:docMk/>
            <pc:sldMk cId="3203942941" sldId="279"/>
            <ac:spMk id="7" creationId="{F41B0FFC-B2B1-6554-31B3-FFBC6C8064C8}"/>
          </ac:spMkLst>
        </pc:spChg>
        <pc:spChg chg="add mod">
          <ac:chgData name="Marain Gomez Yin" userId="7884245e-62c8-4cce-a083-67e13ca029e7" providerId="ADAL" clId="{7923052C-11AD-44E4-9FEA-5DB612F250B5}" dt="2024-12-09T18:31:16.977" v="171" actId="14100"/>
          <ac:spMkLst>
            <pc:docMk/>
            <pc:sldMk cId="3203942941" sldId="279"/>
            <ac:spMk id="8" creationId="{E8776555-0B74-A74E-A976-1343ED91B13E}"/>
          </ac:spMkLst>
        </pc:spChg>
        <pc:spChg chg="add mod">
          <ac:chgData name="Marain Gomez Yin" userId="7884245e-62c8-4cce-a083-67e13ca029e7" providerId="ADAL" clId="{7923052C-11AD-44E4-9FEA-5DB612F250B5}" dt="2024-12-09T18:27:25.325" v="69"/>
          <ac:spMkLst>
            <pc:docMk/>
            <pc:sldMk cId="3203942941" sldId="279"/>
            <ac:spMk id="9" creationId="{1264E10E-AD66-67E0-0EC9-C00788E54507}"/>
          </ac:spMkLst>
        </pc:spChg>
        <pc:spChg chg="add mod">
          <ac:chgData name="Marain Gomez Yin" userId="7884245e-62c8-4cce-a083-67e13ca029e7" providerId="ADAL" clId="{7923052C-11AD-44E4-9FEA-5DB612F250B5}" dt="2024-12-09T18:27:29.249" v="70"/>
          <ac:spMkLst>
            <pc:docMk/>
            <pc:sldMk cId="3203942941" sldId="279"/>
            <ac:spMk id="10" creationId="{EE5904C7-8455-CFEA-0BB1-64FB398A3AF0}"/>
          </ac:spMkLst>
        </pc:spChg>
        <pc:spChg chg="add mod">
          <ac:chgData name="Marain Gomez Yin" userId="7884245e-62c8-4cce-a083-67e13ca029e7" providerId="ADAL" clId="{7923052C-11AD-44E4-9FEA-5DB612F250B5}" dt="2024-12-09T18:31:28.907" v="174" actId="1076"/>
          <ac:spMkLst>
            <pc:docMk/>
            <pc:sldMk cId="3203942941" sldId="279"/>
            <ac:spMk id="11" creationId="{5D877F78-079E-B1FA-7C83-75B4ED6E4F19}"/>
          </ac:spMkLst>
        </pc:spChg>
        <pc:spChg chg="add del mod">
          <ac:chgData name="Marain Gomez Yin" userId="7884245e-62c8-4cce-a083-67e13ca029e7" providerId="ADAL" clId="{7923052C-11AD-44E4-9FEA-5DB612F250B5}" dt="2024-12-09T18:30:37.174" v="164" actId="478"/>
          <ac:spMkLst>
            <pc:docMk/>
            <pc:sldMk cId="3203942941" sldId="279"/>
            <ac:spMk id="12" creationId="{DBCA514F-7731-DF03-F374-30AE1737BAEB}"/>
          </ac:spMkLst>
        </pc:spChg>
        <pc:spChg chg="mod">
          <ac:chgData name="Marain Gomez Yin" userId="7884245e-62c8-4cce-a083-67e13ca029e7" providerId="ADAL" clId="{7923052C-11AD-44E4-9FEA-5DB612F250B5}" dt="2024-12-09T18:36:06.381" v="186" actId="1076"/>
          <ac:spMkLst>
            <pc:docMk/>
            <pc:sldMk cId="3203942941" sldId="279"/>
            <ac:spMk id="52" creationId="{BED3F5FB-DBF8-5251-9B5E-0032C67F208D}"/>
          </ac:spMkLst>
        </pc:spChg>
        <pc:spChg chg="mod">
          <ac:chgData name="Marain Gomez Yin" userId="7884245e-62c8-4cce-a083-67e13ca029e7" providerId="ADAL" clId="{7923052C-11AD-44E4-9FEA-5DB612F250B5}" dt="2024-12-09T18:31:36.731" v="175" actId="1076"/>
          <ac:spMkLst>
            <pc:docMk/>
            <pc:sldMk cId="3203942941" sldId="279"/>
            <ac:spMk id="65" creationId="{94DA0C84-8920-F743-A888-142E69938103}"/>
          </ac:spMkLst>
        </pc:spChg>
        <pc:spChg chg="mod">
          <ac:chgData name="Marain Gomez Yin" userId="7884245e-62c8-4cce-a083-67e13ca029e7" providerId="ADAL" clId="{7923052C-11AD-44E4-9FEA-5DB612F250B5}" dt="2024-12-09T18:31:52.781" v="178" actId="14100"/>
          <ac:spMkLst>
            <pc:docMk/>
            <pc:sldMk cId="3203942941" sldId="279"/>
            <ac:spMk id="69" creationId="{8C8D8E3E-2531-8E5F-EB21-5F4C42F018BE}"/>
          </ac:spMkLst>
        </pc:spChg>
        <pc:spChg chg="mod">
          <ac:chgData name="Marain Gomez Yin" userId="7884245e-62c8-4cce-a083-67e13ca029e7" providerId="ADAL" clId="{7923052C-11AD-44E4-9FEA-5DB612F250B5}" dt="2024-12-09T18:31:09.706" v="169" actId="14100"/>
          <ac:spMkLst>
            <pc:docMk/>
            <pc:sldMk cId="3203942941" sldId="279"/>
            <ac:spMk id="70" creationId="{931D2B66-12FD-ACE4-B11E-0325FA2C877D}"/>
          </ac:spMkLst>
        </pc:spChg>
        <pc:spChg chg="mod">
          <ac:chgData name="Marain Gomez Yin" userId="7884245e-62c8-4cce-a083-67e13ca029e7" providerId="ADAL" clId="{7923052C-11AD-44E4-9FEA-5DB612F250B5}" dt="2024-12-09T18:32:05.943" v="181" actId="14100"/>
          <ac:spMkLst>
            <pc:docMk/>
            <pc:sldMk cId="3203942941" sldId="279"/>
            <ac:spMk id="83" creationId="{A6431C36-98A0-6367-120E-2114761C51E8}"/>
          </ac:spMkLst>
        </pc:spChg>
        <pc:spChg chg="mod">
          <ac:chgData name="Marain Gomez Yin" userId="7884245e-62c8-4cce-a083-67e13ca029e7" providerId="ADAL" clId="{7923052C-11AD-44E4-9FEA-5DB612F250B5}" dt="2024-12-09T18:31:56.765" v="179" actId="14100"/>
          <ac:spMkLst>
            <pc:docMk/>
            <pc:sldMk cId="3203942941" sldId="279"/>
            <ac:spMk id="85" creationId="{0D8BF5E2-6206-39A4-AF4B-4EB7E463E75E}"/>
          </ac:spMkLst>
        </pc:spChg>
        <pc:spChg chg="mod">
          <ac:chgData name="Marain Gomez Yin" userId="7884245e-62c8-4cce-a083-67e13ca029e7" providerId="ADAL" clId="{7923052C-11AD-44E4-9FEA-5DB612F250B5}" dt="2024-12-09T18:31:02.505" v="167" actId="14100"/>
          <ac:spMkLst>
            <pc:docMk/>
            <pc:sldMk cId="3203942941" sldId="279"/>
            <ac:spMk id="87" creationId="{CC9BBB9D-B963-0498-B1C3-F6ED09FEFC14}"/>
          </ac:spMkLst>
        </pc:spChg>
        <pc:spChg chg="mod">
          <ac:chgData name="Marain Gomez Yin" userId="7884245e-62c8-4cce-a083-67e13ca029e7" providerId="ADAL" clId="{7923052C-11AD-44E4-9FEA-5DB612F250B5}" dt="2024-12-09T18:31:00.183" v="166" actId="14100"/>
          <ac:spMkLst>
            <pc:docMk/>
            <pc:sldMk cId="3203942941" sldId="279"/>
            <ac:spMk id="90" creationId="{D4F7E1F9-19FB-0210-91A1-58F769158A27}"/>
          </ac:spMkLst>
        </pc:spChg>
        <pc:spChg chg="add del mod">
          <ac:chgData name="Marain Gomez Yin" userId="7884245e-62c8-4cce-a083-67e13ca029e7" providerId="ADAL" clId="{7923052C-11AD-44E4-9FEA-5DB612F250B5}" dt="2024-12-09T18:36:06.959" v="187" actId="478"/>
          <ac:spMkLst>
            <pc:docMk/>
            <pc:sldMk cId="3203942941" sldId="279"/>
            <ac:spMk id="92" creationId="{BBD12BFA-E14B-272F-BC84-C0EF18206C7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CE21C0-5379-604E-8811-B3595E99BCC7}" type="datetimeFigureOut">
              <a:rPr lang="pt-BR" smtClean="0"/>
              <a:t>10/02/2026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2F6BF-9928-504A-9059-CC17137D88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3518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i="0" dirty="0">
                <a:solidFill>
                  <a:srgbClr val="A9B1D6"/>
                </a:solidFill>
                <a:effectLst/>
                <a:latin typeface="-apple-system"/>
              </a:rPr>
              <a:t>2’</a:t>
            </a:r>
          </a:p>
          <a:p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Olá a todos, sejam muito bem-vindos! </a:t>
            </a:r>
            <a:r>
              <a:rPr lang="pt-BR" b="1" i="0" dirty="0">
                <a:solidFill>
                  <a:srgbClr val="A9B1D6"/>
                </a:solidFill>
                <a:effectLst/>
                <a:latin typeface="-apple-system"/>
              </a:rPr>
              <a:t>Eu sou o professor Luís Aramis </a:t>
            </a:r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e esta é a nossa </a:t>
            </a:r>
            <a:r>
              <a:rPr lang="pt-BR" b="1" i="0" dirty="0">
                <a:solidFill>
                  <a:srgbClr val="A9B1D6"/>
                </a:solidFill>
                <a:effectLst/>
                <a:latin typeface="-apple-system"/>
              </a:rPr>
              <a:t>primeira aula da disciplina de Extração e Preparação de Dados. Hoje </a:t>
            </a:r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vamos </a:t>
            </a:r>
            <a:r>
              <a:rPr lang="pt-BR" b="1" i="0" dirty="0">
                <a:solidFill>
                  <a:srgbClr val="A9B1D6"/>
                </a:solidFill>
                <a:effectLst/>
                <a:latin typeface="-apple-system"/>
              </a:rPr>
              <a:t>alinhar</a:t>
            </a:r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 nossas expectativas, </a:t>
            </a:r>
            <a:r>
              <a:rPr lang="pt-BR" b="1" i="0" dirty="0">
                <a:solidFill>
                  <a:srgbClr val="A9B1D6"/>
                </a:solidFill>
                <a:effectLst/>
                <a:latin typeface="-apple-system"/>
              </a:rPr>
              <a:t>entender como o curso vai funcionar </a:t>
            </a:r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e, claro</a:t>
            </a:r>
            <a:r>
              <a:rPr lang="pt-BR" b="1" i="0" dirty="0">
                <a:solidFill>
                  <a:srgbClr val="A9B1D6"/>
                </a:solidFill>
                <a:effectLst/>
                <a:latin typeface="-apple-system"/>
              </a:rPr>
              <a:t>, já começar a falar sobre por que essa é, indiscutivelmente, a fase mais crítica de qualquer projeto de Ciência de Dados.</a:t>
            </a:r>
            <a:endParaRPr lang="pt-AO" b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2F6BF-9928-504A-9059-CC17137D880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9068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i="0" dirty="0">
                <a:solidFill>
                  <a:srgbClr val="A9B1D6"/>
                </a:solidFill>
                <a:effectLst/>
                <a:latin typeface="-apple-system"/>
              </a:rPr>
              <a:t>5‘</a:t>
            </a:r>
          </a:p>
          <a:p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Não será um curso de 'ler slides'. Será mão na massa. </a:t>
            </a:r>
          </a:p>
          <a:p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Usaremos Python como nossa ferramenta principal, </a:t>
            </a:r>
          </a:p>
          <a:p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especificamente as bibliotecas Pandas e </a:t>
            </a:r>
            <a:r>
              <a:rPr lang="pt-BR" b="0" i="0" dirty="0" err="1">
                <a:solidFill>
                  <a:srgbClr val="A9B1D6"/>
                </a:solidFill>
                <a:effectLst/>
                <a:latin typeface="-apple-system"/>
              </a:rPr>
              <a:t>Scikit-Learn</a:t>
            </a:r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. </a:t>
            </a:r>
          </a:p>
          <a:p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Teremos laboratórios constantes. </a:t>
            </a:r>
          </a:p>
          <a:p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E uma novidade importante: todo o trabalho de vocês será </a:t>
            </a:r>
            <a:r>
              <a:rPr lang="pt-BR" b="0" i="0" dirty="0" err="1">
                <a:solidFill>
                  <a:srgbClr val="A9B1D6"/>
                </a:solidFill>
                <a:effectLst/>
                <a:latin typeface="-apple-system"/>
              </a:rPr>
              <a:t>versionado</a:t>
            </a:r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. </a:t>
            </a:r>
          </a:p>
          <a:p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Vamos usar </a:t>
            </a:r>
            <a:r>
              <a:rPr lang="pt-BR" b="0" i="0" dirty="0" err="1">
                <a:solidFill>
                  <a:srgbClr val="A9B1D6"/>
                </a:solidFill>
                <a:effectLst/>
                <a:latin typeface="-apple-system"/>
              </a:rPr>
              <a:t>Git</a:t>
            </a:r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 e GitHub desde o dia 1. </a:t>
            </a:r>
          </a:p>
          <a:p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Ao final do curso, vocês não terão apenas uma nota, terão um portfólio técnico para mostrar em entrevistas.</a:t>
            </a:r>
            <a:endParaRPr lang="pt-AO" b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2F6BF-9928-504A-9059-CC17137D8805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3035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i="0" dirty="0">
                <a:solidFill>
                  <a:srgbClr val="A9B1D6"/>
                </a:solidFill>
                <a:effectLst/>
                <a:latin typeface="-apple-system"/>
              </a:rPr>
              <a:t>1‘</a:t>
            </a:r>
          </a:p>
          <a:p>
            <a:pPr algn="l"/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"Como mencionei, o mercado quer ver o que vocês sabem fazer. </a:t>
            </a:r>
          </a:p>
          <a:p>
            <a:pPr algn="l"/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Por isso, a partir de hoje, vocês manterão um repositório no GitHub chamado data-</a:t>
            </a:r>
            <a:r>
              <a:rPr lang="pt-BR" b="0" i="0" dirty="0" err="1">
                <a:solidFill>
                  <a:srgbClr val="A9B1D6"/>
                </a:solidFill>
                <a:effectLst/>
                <a:latin typeface="-apple-system"/>
              </a:rPr>
              <a:t>extraction</a:t>
            </a:r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-</a:t>
            </a:r>
            <a:r>
              <a:rPr lang="pt-BR" b="0" i="0" dirty="0" err="1">
                <a:solidFill>
                  <a:srgbClr val="A9B1D6"/>
                </a:solidFill>
                <a:effectLst/>
                <a:latin typeface="-apple-system"/>
              </a:rPr>
              <a:t>course</a:t>
            </a:r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. </a:t>
            </a:r>
          </a:p>
          <a:p>
            <a:pPr algn="l"/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Todos os notebooks, scripts e exercícios de aula irão para lá. </a:t>
            </a:r>
          </a:p>
          <a:p>
            <a:pPr algn="l"/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Eu vou avaliar a organização e a qualidade do código de vocês por lá também. </a:t>
            </a:r>
          </a:p>
          <a:p>
            <a:pPr algn="l"/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Mantenham-no atualizado!"</a:t>
            </a:r>
          </a:p>
          <a:p>
            <a:br>
              <a:rPr lang="pt-BR" dirty="0"/>
            </a:br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.</a:t>
            </a:r>
            <a:endParaRPr lang="pt-AO" b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2F6BF-9928-504A-9059-CC17137D8805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961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i="0" dirty="0">
                <a:solidFill>
                  <a:srgbClr val="A9B1D6"/>
                </a:solidFill>
                <a:effectLst/>
                <a:latin typeface="-apple-system"/>
              </a:rPr>
              <a:t>1‘</a:t>
            </a:r>
          </a:p>
          <a:p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Não será um curso de 'ler slides'. Será mão na massa. </a:t>
            </a:r>
          </a:p>
          <a:p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Usaremos Python como nossa ferramenta principal, </a:t>
            </a:r>
          </a:p>
          <a:p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especificamente as bibliotecas Pandas e </a:t>
            </a:r>
            <a:r>
              <a:rPr lang="pt-BR" b="0" i="0" dirty="0" err="1">
                <a:solidFill>
                  <a:srgbClr val="A9B1D6"/>
                </a:solidFill>
                <a:effectLst/>
                <a:latin typeface="-apple-system"/>
              </a:rPr>
              <a:t>Scikit-Learn</a:t>
            </a:r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. </a:t>
            </a:r>
          </a:p>
          <a:p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Teremos laboratórios constantes. </a:t>
            </a:r>
          </a:p>
          <a:p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E uma novidade importante: todo o trabalho de vocês será </a:t>
            </a:r>
            <a:r>
              <a:rPr lang="pt-BR" b="0" i="0" dirty="0" err="1">
                <a:solidFill>
                  <a:srgbClr val="A9B1D6"/>
                </a:solidFill>
                <a:effectLst/>
                <a:latin typeface="-apple-system"/>
              </a:rPr>
              <a:t>versionado</a:t>
            </a:r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. </a:t>
            </a:r>
          </a:p>
          <a:p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Vamos usar </a:t>
            </a:r>
            <a:r>
              <a:rPr lang="pt-BR" b="0" i="0" dirty="0" err="1">
                <a:solidFill>
                  <a:srgbClr val="A9B1D6"/>
                </a:solidFill>
                <a:effectLst/>
                <a:latin typeface="-apple-system"/>
              </a:rPr>
              <a:t>Git</a:t>
            </a:r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 e GitHub desde o dia 1. </a:t>
            </a:r>
          </a:p>
          <a:p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Ao final do curso, vocês não terão apenas uma nota, terão um portfólio técnico para mostrar em entrevistas.</a:t>
            </a:r>
            <a:endParaRPr lang="pt-AO" b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2F6BF-9928-504A-9059-CC17137D8805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5249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i="0" dirty="0">
                <a:solidFill>
                  <a:srgbClr val="A9B1D6"/>
                </a:solidFill>
                <a:effectLst/>
                <a:latin typeface="-apple-system"/>
              </a:rPr>
              <a:t>1‘</a:t>
            </a:r>
          </a:p>
          <a:p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Não será um curso de 'ler slides'. Será mão na massa. </a:t>
            </a:r>
          </a:p>
          <a:p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Usaremos Python como nossa ferramenta principal, </a:t>
            </a:r>
          </a:p>
          <a:p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especificamente as bibliotecas Pandas e </a:t>
            </a:r>
            <a:r>
              <a:rPr lang="pt-BR" b="0" i="0" dirty="0" err="1">
                <a:solidFill>
                  <a:srgbClr val="A9B1D6"/>
                </a:solidFill>
                <a:effectLst/>
                <a:latin typeface="-apple-system"/>
              </a:rPr>
              <a:t>Scikit-Learn</a:t>
            </a:r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. </a:t>
            </a:r>
          </a:p>
          <a:p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Teremos laboratórios constantes. </a:t>
            </a:r>
          </a:p>
          <a:p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E uma novidade importante: todo o trabalho de vocês será </a:t>
            </a:r>
            <a:r>
              <a:rPr lang="pt-BR" b="0" i="0" dirty="0" err="1">
                <a:solidFill>
                  <a:srgbClr val="A9B1D6"/>
                </a:solidFill>
                <a:effectLst/>
                <a:latin typeface="-apple-system"/>
              </a:rPr>
              <a:t>versionado</a:t>
            </a:r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. </a:t>
            </a:r>
          </a:p>
          <a:p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Vamos usar </a:t>
            </a:r>
            <a:r>
              <a:rPr lang="pt-BR" b="0" i="0" dirty="0" err="1">
                <a:solidFill>
                  <a:srgbClr val="A9B1D6"/>
                </a:solidFill>
                <a:effectLst/>
                <a:latin typeface="-apple-system"/>
              </a:rPr>
              <a:t>Git</a:t>
            </a:r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 e GitHub desde o dia 1. </a:t>
            </a:r>
          </a:p>
          <a:p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Ao final do curso, vocês não terão apenas uma nota, terão um portfólio técnico para mostrar em entrevistas.</a:t>
            </a:r>
            <a:endParaRPr lang="pt-AO" b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2F6BF-9928-504A-9059-CC17137D8805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8083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1" i="0" dirty="0">
                <a:solidFill>
                  <a:srgbClr val="A9B1D6"/>
                </a:solidFill>
                <a:effectLst/>
                <a:latin typeface="-apple-system"/>
              </a:rPr>
              <a:t>Tempo:</a:t>
            </a:r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 10-15 min (Duração da atividade)</a:t>
            </a:r>
          </a:p>
          <a:p>
            <a:pPr algn="l"/>
            <a:r>
              <a:rPr lang="pt-BR" b="1" i="0" dirty="0">
                <a:solidFill>
                  <a:srgbClr val="A9B1D6"/>
                </a:solidFill>
                <a:effectLst/>
                <a:latin typeface="-apple-system"/>
              </a:rPr>
              <a:t>Roteiro:</a:t>
            </a:r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 "Vamos parar de falar e começar a fazer. </a:t>
            </a:r>
          </a:p>
          <a:p>
            <a:pPr algn="l"/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Peguem seus computadores. </a:t>
            </a:r>
          </a:p>
          <a:p>
            <a:pPr algn="l"/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A missão de hoje é simples: garantir que todos tenham acesso ao GitHub e criem o repositório da disciplina. </a:t>
            </a:r>
          </a:p>
          <a:p>
            <a:pPr algn="l"/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Quem tiver dúvidas, estou passando nas mesas para ajudar. </a:t>
            </a:r>
          </a:p>
          <a:p>
            <a:pPr algn="l"/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O nome do repositório deve ser padronizado para facilitar minha correção depois."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2F6BF-9928-504A-9059-CC17137D8805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35329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1" i="0" dirty="0">
                <a:solidFill>
                  <a:srgbClr val="A9B1D6"/>
                </a:solidFill>
                <a:effectLst/>
                <a:latin typeface="-apple-system"/>
              </a:rPr>
              <a:t>Tempo:</a:t>
            </a:r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 1 min</a:t>
            </a:r>
          </a:p>
          <a:p>
            <a:pPr algn="l"/>
            <a:r>
              <a:rPr lang="pt-BR" b="1" i="0" dirty="0">
                <a:solidFill>
                  <a:srgbClr val="A9B1D6"/>
                </a:solidFill>
                <a:effectLst/>
                <a:latin typeface="-apple-system"/>
              </a:rPr>
              <a:t>Roteiro:</a:t>
            </a:r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 "Na próxima quinta-feira, começamos a </a:t>
            </a:r>
            <a:r>
              <a:rPr lang="pt-BR" b="0" i="0" dirty="0" err="1">
                <a:solidFill>
                  <a:srgbClr val="A9B1D6"/>
                </a:solidFill>
                <a:effectLst/>
                <a:latin typeface="-apple-system"/>
              </a:rPr>
              <a:t>codar</a:t>
            </a:r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 de verdade. Vamos aprender a domar arquivos CSV e Excel, que são o 'pão com manteiga' da área de dados. Garantam que seus ambientes estejam prontos. Vejo vocês lá!"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2F6BF-9928-504A-9059-CC17137D8805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05325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1" i="0" dirty="0">
                <a:solidFill>
                  <a:srgbClr val="A9B1D6"/>
                </a:solidFill>
                <a:effectLst/>
                <a:latin typeface="-apple-system"/>
              </a:rPr>
              <a:t>Tempo:</a:t>
            </a:r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 Livre</a:t>
            </a:r>
          </a:p>
          <a:p>
            <a:pPr algn="l"/>
            <a:r>
              <a:rPr lang="pt-BR" b="1" i="0" dirty="0">
                <a:solidFill>
                  <a:srgbClr val="A9B1D6"/>
                </a:solidFill>
                <a:effectLst/>
                <a:latin typeface="-apple-system"/>
              </a:rPr>
              <a:t>Roteiro:</a:t>
            </a:r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 "Alguma dúvida sobre a ementa, a avaliação ou as ferramentas? Este é o momento."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2F6BF-9928-504A-9059-CC17137D8805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9887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i="0" dirty="0">
                <a:solidFill>
                  <a:srgbClr val="A9B1D6"/>
                </a:solidFill>
                <a:effectLst/>
                <a:latin typeface="-apple-system"/>
              </a:rPr>
              <a:t>2’</a:t>
            </a:r>
          </a:p>
          <a:p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Nossa agenda de hoje é direta. Primeiro, vou me apresentar rapidamente para quem ainda não me conhece. Depois, vamos mergulhar no 'o que' e no 'porquê' desta disciplina. Vamos discutir a grade curricular, as ferramentas que usaremos e como vocês serão avaliados. Por fim, não vamos ficar só na teoria: já teremos uma pequena atividade prática de configuração do nosso ambiente de trabalho no GitHub.</a:t>
            </a:r>
            <a:b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</a:br>
            <a:b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</a:br>
            <a:r>
              <a:rPr lang="pt-BR" b="1" dirty="0" err="1"/>
              <a:t>Garbage</a:t>
            </a:r>
            <a:r>
              <a:rPr lang="pt-BR" b="1" dirty="0"/>
              <a:t> In, </a:t>
            </a:r>
            <a:r>
              <a:rPr lang="pt-BR" b="1" dirty="0" err="1"/>
              <a:t>Garbage</a:t>
            </a:r>
            <a:r>
              <a:rPr lang="pt-BR" b="1" dirty="0"/>
              <a:t> Out" (GIGO), </a:t>
            </a:r>
            <a:r>
              <a:rPr lang="pt-BR" dirty="0"/>
              <a:t>traduzido como </a:t>
            </a:r>
            <a:r>
              <a:rPr lang="pt-BR" b="1" i="0" dirty="0">
                <a:solidFill>
                  <a:srgbClr val="E6E8F0"/>
                </a:solidFill>
                <a:effectLst/>
                <a:latin typeface="Google Sans"/>
              </a:rPr>
              <a:t>"Lixo entra, lixo sai"</a:t>
            </a:r>
            <a:r>
              <a:rPr lang="pt-BR" b="0" i="0" dirty="0">
                <a:solidFill>
                  <a:srgbClr val="E6E8F0"/>
                </a:solidFill>
                <a:effectLst/>
                <a:latin typeface="Google Sans"/>
              </a:rPr>
              <a:t>, </a:t>
            </a:r>
            <a:r>
              <a:rPr lang="pt-BR" dirty="0"/>
              <a:t>é um princípio fundamental na ciência de dados e computação que afirma que a qualidade da saída (resultados, previsões, relatórios) de um sistema é diretamente dependente da qualidade da entrada (dados brutos)</a:t>
            </a:r>
            <a:r>
              <a:rPr lang="pt-BR" b="0" i="0" dirty="0">
                <a:solidFill>
                  <a:srgbClr val="E6E8F0"/>
                </a:solidFill>
                <a:effectLst/>
                <a:latin typeface="Google Sans"/>
              </a:rPr>
              <a:t>. 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2F6BF-9928-504A-9059-CC17137D880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4767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i="0" dirty="0">
                <a:solidFill>
                  <a:srgbClr val="A9B1D6"/>
                </a:solidFill>
                <a:effectLst/>
                <a:latin typeface="-apple-system"/>
              </a:rPr>
              <a:t>3’</a:t>
            </a:r>
          </a:p>
          <a:p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Sou o professor Luís Aramis. Minha experiência é focada em [X e Y], e meu objetivo aqui é trazer não só a teoria acadêmica, mas as dores e soluções que encontramos no mercado de trabalho real. Vocês podem me encontrar nesses canais para dúvidas e discussões fora de sala."</a:t>
            </a:r>
            <a:endParaRPr lang="pt-AO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2F6BF-9928-504A-9059-CC17137D880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9815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Muita gente entra na área de dados </a:t>
            </a:r>
            <a:r>
              <a:rPr lang="pt-BR" b="1" i="0" dirty="0">
                <a:solidFill>
                  <a:srgbClr val="A9B1D6"/>
                </a:solidFill>
                <a:effectLst/>
                <a:latin typeface="-apple-system"/>
              </a:rPr>
              <a:t>querendo fazer </a:t>
            </a:r>
            <a:r>
              <a:rPr lang="pt-BR" b="1" i="0" dirty="0" err="1">
                <a:solidFill>
                  <a:srgbClr val="A9B1D6"/>
                </a:solidFill>
                <a:effectLst/>
                <a:latin typeface="-apple-system"/>
              </a:rPr>
              <a:t>Deep</a:t>
            </a:r>
            <a:r>
              <a:rPr lang="pt-BR" b="1" i="0" dirty="0">
                <a:solidFill>
                  <a:srgbClr val="A9B1D6"/>
                </a:solidFill>
                <a:effectLst/>
                <a:latin typeface="-apple-system"/>
              </a:rPr>
              <a:t> Learning, criar </a:t>
            </a:r>
            <a:r>
              <a:rPr lang="pt-BR" b="1" i="0" dirty="0" err="1">
                <a:solidFill>
                  <a:srgbClr val="A9B1D6"/>
                </a:solidFill>
                <a:effectLst/>
                <a:latin typeface="-apple-system"/>
              </a:rPr>
              <a:t>IAs</a:t>
            </a:r>
            <a:r>
              <a:rPr lang="pt-BR" b="1" i="0" dirty="0">
                <a:solidFill>
                  <a:srgbClr val="A9B1D6"/>
                </a:solidFill>
                <a:effectLst/>
                <a:latin typeface="-apple-system"/>
              </a:rPr>
              <a:t> generativas e modelos complexos. </a:t>
            </a:r>
          </a:p>
          <a:p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Mas a </a:t>
            </a:r>
            <a:r>
              <a:rPr lang="pt-BR" b="1" i="0" dirty="0">
                <a:solidFill>
                  <a:srgbClr val="A9B1D6"/>
                </a:solidFill>
                <a:effectLst/>
                <a:latin typeface="-apple-system"/>
              </a:rPr>
              <a:t>realidade do mercado </a:t>
            </a:r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é esta aqui</a:t>
            </a:r>
            <a:r>
              <a:rPr lang="pt-BR" b="1" i="0" dirty="0">
                <a:solidFill>
                  <a:srgbClr val="A9B1D6"/>
                </a:solidFill>
                <a:effectLst/>
                <a:latin typeface="-apple-system"/>
              </a:rPr>
              <a:t>: 80% do nosso tempo é gasto capturando, limpando, organizando e validando dados. </a:t>
            </a:r>
          </a:p>
          <a:p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Se você não gostar dessa parte, ou </a:t>
            </a:r>
            <a:r>
              <a:rPr lang="pt-BR" b="1" i="0" dirty="0">
                <a:solidFill>
                  <a:srgbClr val="A9B1D6"/>
                </a:solidFill>
                <a:effectLst/>
                <a:latin typeface="-apple-system"/>
              </a:rPr>
              <a:t>não souber fazer isso bem feito, os outros 20% (a modelagem) não vão funcionar</a:t>
            </a:r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. </a:t>
            </a:r>
          </a:p>
          <a:p>
            <a:r>
              <a:rPr lang="pt-BR" b="1" i="0" dirty="0">
                <a:solidFill>
                  <a:srgbClr val="A9B1D6"/>
                </a:solidFill>
                <a:effectLst/>
                <a:latin typeface="-apple-system"/>
              </a:rPr>
              <a:t>Esta disciplina é sobre dominar esses 80% para que vocês sejam profissionais completos e não apenas 'apertadores de botão' de bibliotecas prontas.</a:t>
            </a:r>
            <a:endParaRPr lang="pt-AO" b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2F6BF-9928-504A-9059-CC17137D8805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9877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i="0" dirty="0">
                <a:solidFill>
                  <a:srgbClr val="A9B1D6"/>
                </a:solidFill>
                <a:effectLst/>
                <a:latin typeface="-apple-system"/>
              </a:rPr>
              <a:t>5‘</a:t>
            </a:r>
          </a:p>
          <a:p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Existe </a:t>
            </a:r>
            <a:r>
              <a:rPr lang="pt-BR" b="1" i="0" dirty="0">
                <a:solidFill>
                  <a:srgbClr val="A9B1D6"/>
                </a:solidFill>
                <a:effectLst/>
                <a:latin typeface="-apple-system"/>
              </a:rPr>
              <a:t>uma regra de ouro </a:t>
            </a:r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em computação</a:t>
            </a:r>
            <a:r>
              <a:rPr lang="pt-BR" b="1" i="0" dirty="0">
                <a:solidFill>
                  <a:srgbClr val="A9B1D6"/>
                </a:solidFill>
                <a:effectLst/>
                <a:latin typeface="-apple-system"/>
              </a:rPr>
              <a:t>: </a:t>
            </a:r>
            <a:r>
              <a:rPr lang="pt-BR" b="1" i="0" dirty="0" err="1">
                <a:solidFill>
                  <a:srgbClr val="A9B1D6"/>
                </a:solidFill>
                <a:effectLst/>
                <a:latin typeface="-apple-system"/>
              </a:rPr>
              <a:t>Garbage</a:t>
            </a:r>
            <a:r>
              <a:rPr lang="pt-BR" b="1" i="0" dirty="0">
                <a:solidFill>
                  <a:srgbClr val="A9B1D6"/>
                </a:solidFill>
                <a:effectLst/>
                <a:latin typeface="-apple-system"/>
              </a:rPr>
              <a:t> In, </a:t>
            </a:r>
            <a:r>
              <a:rPr lang="pt-BR" b="1" i="0" dirty="0" err="1">
                <a:solidFill>
                  <a:srgbClr val="A9B1D6"/>
                </a:solidFill>
                <a:effectLst/>
                <a:latin typeface="-apple-system"/>
              </a:rPr>
              <a:t>Garbage</a:t>
            </a:r>
            <a:r>
              <a:rPr lang="pt-BR" b="1" i="0" dirty="0">
                <a:solidFill>
                  <a:srgbClr val="A9B1D6"/>
                </a:solidFill>
                <a:effectLst/>
                <a:latin typeface="-apple-system"/>
              </a:rPr>
              <a:t> Out. </a:t>
            </a:r>
          </a:p>
          <a:p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Lixo entra, lixo sai. </a:t>
            </a:r>
          </a:p>
          <a:p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Não existe algoritmo mágico que conserte dados ruins automaticamente.</a:t>
            </a:r>
          </a:p>
          <a:p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Se alimentarmos um modelo de última geração com dados inconsistentes, enviesados ou incompletos, teremos previsões desastrosas. </a:t>
            </a:r>
          </a:p>
          <a:p>
            <a:r>
              <a:rPr lang="pt-BR" b="1" i="0" dirty="0">
                <a:solidFill>
                  <a:srgbClr val="A9B1D6"/>
                </a:solidFill>
                <a:effectLst/>
                <a:latin typeface="-apple-system"/>
              </a:rPr>
              <a:t>O objetivo desta disciplina é garantir que o 'In' seja de alta qualidade, para que o 'Out' seja valioso."</a:t>
            </a:r>
            <a:endParaRPr lang="pt-AO" b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2F6BF-9928-504A-9059-CC17137D8805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9763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i="0" dirty="0">
                <a:solidFill>
                  <a:srgbClr val="A9B1D6"/>
                </a:solidFill>
                <a:effectLst/>
                <a:latin typeface="-apple-system"/>
              </a:rPr>
              <a:t>5‘</a:t>
            </a:r>
          </a:p>
          <a:p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Aqui está o ciclo de vida padrão de um projeto, como o CRISP-DM. </a:t>
            </a:r>
          </a:p>
          <a:p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Observem onde nós estamos. Nós somos a fundação. </a:t>
            </a:r>
          </a:p>
          <a:p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As fases de Entendimento e Preparação dos Dados são onde a batalha é ganha ou perdida. </a:t>
            </a:r>
          </a:p>
          <a:p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Sem essa etapa sólida, o '</a:t>
            </a:r>
            <a:r>
              <a:rPr lang="pt-BR" b="0" i="0" dirty="0" err="1">
                <a:solidFill>
                  <a:srgbClr val="A9B1D6"/>
                </a:solidFill>
                <a:effectLst/>
                <a:latin typeface="-apple-system"/>
              </a:rPr>
              <a:t>Modeling</a:t>
            </a:r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' e o 'Deployment' nem acontecem. </a:t>
            </a:r>
          </a:p>
          <a:p>
            <a:r>
              <a:rPr lang="pt-BR" b="1" i="0" dirty="0">
                <a:solidFill>
                  <a:srgbClr val="A9B1D6"/>
                </a:solidFill>
                <a:effectLst/>
                <a:latin typeface="-apple-system"/>
              </a:rPr>
              <a:t>Vocês aprenderão a transformar dados brutos (</a:t>
            </a:r>
            <a:r>
              <a:rPr lang="pt-BR" b="1" i="0" dirty="0" err="1">
                <a:solidFill>
                  <a:srgbClr val="A9B1D6"/>
                </a:solidFill>
                <a:effectLst/>
                <a:latin typeface="-apple-system"/>
              </a:rPr>
              <a:t>Raw</a:t>
            </a:r>
            <a:r>
              <a:rPr lang="pt-BR" b="1" i="0" dirty="0">
                <a:solidFill>
                  <a:srgbClr val="A9B1D6"/>
                </a:solidFill>
                <a:effectLst/>
                <a:latin typeface="-apple-system"/>
              </a:rPr>
              <a:t> Data) em dados prontos para análise (</a:t>
            </a:r>
            <a:r>
              <a:rPr lang="pt-BR" b="1" i="0" dirty="0" err="1">
                <a:solidFill>
                  <a:srgbClr val="A9B1D6"/>
                </a:solidFill>
                <a:effectLst/>
                <a:latin typeface="-apple-system"/>
              </a:rPr>
              <a:t>Trusted</a:t>
            </a:r>
            <a:r>
              <a:rPr lang="pt-BR" b="1" i="0" dirty="0">
                <a:solidFill>
                  <a:srgbClr val="A9B1D6"/>
                </a:solidFill>
                <a:effectLst/>
                <a:latin typeface="-apple-system"/>
              </a:rPr>
              <a:t>/</a:t>
            </a:r>
            <a:r>
              <a:rPr lang="pt-BR" b="1" i="0" dirty="0" err="1">
                <a:solidFill>
                  <a:srgbClr val="A9B1D6"/>
                </a:solidFill>
                <a:effectLst/>
                <a:latin typeface="-apple-system"/>
              </a:rPr>
              <a:t>Refined</a:t>
            </a:r>
            <a:r>
              <a:rPr lang="pt-BR" b="1" i="0" dirty="0">
                <a:solidFill>
                  <a:srgbClr val="A9B1D6"/>
                </a:solidFill>
                <a:effectLst/>
                <a:latin typeface="-apple-system"/>
              </a:rPr>
              <a:t> Data)</a:t>
            </a:r>
            <a:endParaRPr lang="pt-AO" b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2F6BF-9928-504A-9059-CC17137D8805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20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i="0" dirty="0">
                <a:solidFill>
                  <a:srgbClr val="A9B1D6"/>
                </a:solidFill>
                <a:effectLst/>
                <a:latin typeface="-apple-system"/>
              </a:rPr>
              <a:t>5‘</a:t>
            </a:r>
          </a:p>
          <a:p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Nosso semestre será dividido nestes grandes blocos.</a:t>
            </a:r>
          </a:p>
          <a:p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Começaremos aprendendo a puxar dados de diferentes fontes. </a:t>
            </a:r>
          </a:p>
          <a:p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Depois, vamos aprender a 'diagnosticar' a saúde desses dados. </a:t>
            </a:r>
          </a:p>
          <a:p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Em seguida, entraremos nas técnicas de cura:</a:t>
            </a:r>
          </a:p>
          <a:p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 tratamento de nulos,</a:t>
            </a:r>
          </a:p>
          <a:p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 outliers, correções. </a:t>
            </a:r>
          </a:p>
          <a:p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Avançaremos para a </a:t>
            </a:r>
            <a:r>
              <a:rPr lang="pt-BR" b="1" i="0" dirty="0">
                <a:solidFill>
                  <a:srgbClr val="A9B1D6"/>
                </a:solidFill>
                <a:effectLst/>
                <a:latin typeface="-apple-system"/>
              </a:rPr>
              <a:t>'cosmética' avançada: </a:t>
            </a:r>
          </a:p>
          <a:p>
            <a:r>
              <a:rPr lang="pt-BR" b="1" i="0" dirty="0">
                <a:solidFill>
                  <a:srgbClr val="A9B1D6"/>
                </a:solidFill>
                <a:effectLst/>
                <a:latin typeface="-apple-system"/>
              </a:rPr>
              <a:t>criar novas variáveis que ajudem os modelos (Feature </a:t>
            </a:r>
            <a:r>
              <a:rPr lang="pt-BR" b="1" i="0" dirty="0" err="1">
                <a:solidFill>
                  <a:srgbClr val="A9B1D6"/>
                </a:solidFill>
                <a:effectLst/>
                <a:latin typeface="-apple-system"/>
              </a:rPr>
              <a:t>Engineering</a:t>
            </a:r>
            <a:r>
              <a:rPr lang="pt-BR" b="1" i="0" dirty="0">
                <a:solidFill>
                  <a:srgbClr val="A9B1D6"/>
                </a:solidFill>
                <a:effectLst/>
                <a:latin typeface="-apple-system"/>
              </a:rPr>
              <a:t>). </a:t>
            </a:r>
          </a:p>
          <a:p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E terminaremos com chave de ouro ensinando vocês a automatizar tudo isso com Pipelines e </a:t>
            </a:r>
            <a:r>
              <a:rPr lang="pt-BR" b="0" i="0" dirty="0" err="1">
                <a:solidFill>
                  <a:srgbClr val="A9B1D6"/>
                </a:solidFill>
                <a:effectLst/>
                <a:latin typeface="-apple-system"/>
              </a:rPr>
              <a:t>Airflow</a:t>
            </a:r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, como se faz em grandes empresas.</a:t>
            </a:r>
            <a:endParaRPr lang="pt-AO" b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2F6BF-9928-504A-9059-CC17137D8805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7719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i="0" dirty="0">
                <a:solidFill>
                  <a:srgbClr val="A9B1D6"/>
                </a:solidFill>
                <a:effectLst/>
                <a:latin typeface="-apple-system"/>
              </a:rPr>
              <a:t>4‘</a:t>
            </a:r>
          </a:p>
          <a:p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Nosso semestre será dividido nestes grandes blocos.</a:t>
            </a:r>
          </a:p>
          <a:p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Começaremos aprendendo a puxar dados de diferentes fontes. </a:t>
            </a:r>
          </a:p>
          <a:p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Depois, vamos aprender a 'diagnosticar' a saúde desses dados. </a:t>
            </a:r>
          </a:p>
          <a:p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Em seguida, entraremos nas técnicas de cura:</a:t>
            </a:r>
          </a:p>
          <a:p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 tratamento de nulos,</a:t>
            </a:r>
          </a:p>
          <a:p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 outliers, correções. </a:t>
            </a:r>
          </a:p>
          <a:p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Avançaremos para a </a:t>
            </a:r>
            <a:r>
              <a:rPr lang="pt-BR" b="1" i="0" dirty="0">
                <a:solidFill>
                  <a:srgbClr val="A9B1D6"/>
                </a:solidFill>
                <a:effectLst/>
                <a:latin typeface="-apple-system"/>
              </a:rPr>
              <a:t>'cosmética' avançada: </a:t>
            </a:r>
          </a:p>
          <a:p>
            <a:r>
              <a:rPr lang="pt-BR" b="1" i="0" dirty="0">
                <a:solidFill>
                  <a:srgbClr val="A9B1D6"/>
                </a:solidFill>
                <a:effectLst/>
                <a:latin typeface="-apple-system"/>
              </a:rPr>
              <a:t>criar novas variáveis que ajudem os modelos (Feature </a:t>
            </a:r>
            <a:r>
              <a:rPr lang="pt-BR" b="1" i="0" dirty="0" err="1">
                <a:solidFill>
                  <a:srgbClr val="A9B1D6"/>
                </a:solidFill>
                <a:effectLst/>
                <a:latin typeface="-apple-system"/>
              </a:rPr>
              <a:t>Engineering</a:t>
            </a:r>
            <a:r>
              <a:rPr lang="pt-BR" b="1" i="0" dirty="0">
                <a:solidFill>
                  <a:srgbClr val="A9B1D6"/>
                </a:solidFill>
                <a:effectLst/>
                <a:latin typeface="-apple-system"/>
              </a:rPr>
              <a:t>). </a:t>
            </a:r>
          </a:p>
          <a:p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E terminaremos com chave de ouro ensinando vocês a automatizar tudo isso com Pipelines e </a:t>
            </a:r>
            <a:r>
              <a:rPr lang="pt-BR" b="0" i="0" dirty="0" err="1">
                <a:solidFill>
                  <a:srgbClr val="A9B1D6"/>
                </a:solidFill>
                <a:effectLst/>
                <a:latin typeface="-apple-system"/>
              </a:rPr>
              <a:t>Airflow</a:t>
            </a:r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, como se faz em grandes empresas.</a:t>
            </a:r>
            <a:endParaRPr lang="pt-AO" b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2F6BF-9928-504A-9059-CC17137D8805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799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i="0" dirty="0">
                <a:solidFill>
                  <a:srgbClr val="A9B1D6"/>
                </a:solidFill>
                <a:effectLst/>
                <a:latin typeface="-apple-system"/>
              </a:rPr>
              <a:t>5‘</a:t>
            </a:r>
          </a:p>
          <a:p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Não será um curso de 'ler slides'. Será mão na massa. </a:t>
            </a:r>
          </a:p>
          <a:p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Usaremos Python como nossa ferramenta principal, </a:t>
            </a:r>
          </a:p>
          <a:p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especificamente as bibliotecas Pandas e </a:t>
            </a:r>
            <a:r>
              <a:rPr lang="pt-BR" b="0" i="0" dirty="0" err="1">
                <a:solidFill>
                  <a:srgbClr val="A9B1D6"/>
                </a:solidFill>
                <a:effectLst/>
                <a:latin typeface="-apple-system"/>
              </a:rPr>
              <a:t>Scikit-Learn</a:t>
            </a:r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. </a:t>
            </a:r>
          </a:p>
          <a:p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Teremos laboratórios constantes. </a:t>
            </a:r>
          </a:p>
          <a:p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E uma novidade importante: todo o trabalho de vocês será </a:t>
            </a:r>
            <a:r>
              <a:rPr lang="pt-BR" b="0" i="0" dirty="0" err="1">
                <a:solidFill>
                  <a:srgbClr val="A9B1D6"/>
                </a:solidFill>
                <a:effectLst/>
                <a:latin typeface="-apple-system"/>
              </a:rPr>
              <a:t>versionado</a:t>
            </a:r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. </a:t>
            </a:r>
          </a:p>
          <a:p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Vamos usar </a:t>
            </a:r>
            <a:r>
              <a:rPr lang="pt-BR" b="0" i="0" dirty="0" err="1">
                <a:solidFill>
                  <a:srgbClr val="A9B1D6"/>
                </a:solidFill>
                <a:effectLst/>
                <a:latin typeface="-apple-system"/>
              </a:rPr>
              <a:t>Git</a:t>
            </a:r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 e GitHub desde o dia 1. </a:t>
            </a:r>
          </a:p>
          <a:p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Ao final do curso, vocês não terão apenas uma nota, terão um portfólio técnico para mostrar em entrevistas.</a:t>
            </a:r>
            <a:endParaRPr lang="pt-AO" b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2F6BF-9928-504A-9059-CC17137D8805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618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C33FE6-38DD-6749-B9E8-93AEB0FFFD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E24163-F7AF-2C46-B884-CE9AB7472F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89B5061-4651-6F43-B3B8-31F6D0C7C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B9BC-E894-CD44-A5D7-9BB75F258FD6}" type="datetimeFigureOut">
              <a:rPr lang="pt-BR" smtClean="0"/>
              <a:t>10/02/2026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0F3AE65-44FE-5143-8BFE-DA58576DC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216CC1B-206E-3843-A7A1-7E71AFF4A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C9F28-4552-E04C-9E5D-205CD50364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0026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0265CA-B3AE-AE42-95DE-5EFC432B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C5052E2-09D7-1B4B-9A15-19081E932F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B5E0A12-0854-6D4A-8E67-874D4D43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B9BC-E894-CD44-A5D7-9BB75F258FD6}" type="datetimeFigureOut">
              <a:rPr lang="pt-BR" smtClean="0"/>
              <a:t>10/02/2026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E94EBA-8B01-6A4A-857B-7E97D4A3E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1BCA4FE-A0F0-7242-B440-033B5812E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C9F28-4552-E04C-9E5D-205CD50364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8940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8D8A2D1-869A-B141-983C-610034C6FF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540029E-BD70-7447-9B5E-B03E4332AA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018E7D-02B0-4648-AF6C-D8BEB31B3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B9BC-E894-CD44-A5D7-9BB75F258FD6}" type="datetimeFigureOut">
              <a:rPr lang="pt-BR" smtClean="0"/>
              <a:t>10/02/2026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CCD3C5F-3BAE-EC4F-9AFC-E2AD79C5A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59CCC98-DB0E-0E46-BF6F-AD484351D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C9F28-4552-E04C-9E5D-205CD50364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718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1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59750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6453AD-7340-6C46-AC85-3EA5CF09F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86F39E-0A79-074F-8FB6-A9B61EE24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FF16003-B352-4345-88CF-77D7D44D6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B9BC-E894-CD44-A5D7-9BB75F258FD6}" type="datetimeFigureOut">
              <a:rPr lang="pt-BR" smtClean="0"/>
              <a:t>10/02/2026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E3ED0C4-63EA-944F-838E-93FCB9804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76B03B2-EE8B-AB40-87B4-94879EB5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C9F28-4552-E04C-9E5D-205CD50364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0033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A98C3C-5481-DE45-9BF1-678C7D48A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53F006B-5E66-CF4E-A6BB-6BFFBB435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EDFFE0-3C12-4448-968A-900EE51EE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B9BC-E894-CD44-A5D7-9BB75F258FD6}" type="datetimeFigureOut">
              <a:rPr lang="pt-BR" smtClean="0"/>
              <a:t>10/02/2026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A0E56C-14B6-0945-AB52-8E564302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237F2C-5D52-5C42-8794-CF633FFC6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C9F28-4552-E04C-9E5D-205CD50364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2209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2F501F-03B2-6940-A503-2E8A8612F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4E64ABD-F034-CF4B-9CC6-E70462D756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D00C098-3A8F-A441-952D-E1BDA4D794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236B125-31DC-AD4B-952C-0244C732A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B9BC-E894-CD44-A5D7-9BB75F258FD6}" type="datetimeFigureOut">
              <a:rPr lang="pt-BR" smtClean="0"/>
              <a:t>10/02/2026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458D266-D55F-F841-8E09-8670B22D9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7E0016F-A6A6-114B-A725-970CED8C8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C9F28-4552-E04C-9E5D-205CD50364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2733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FC2B79-A360-5C46-8A05-DE788CAF8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45416E5-3ADD-F94B-B90B-8B063767D7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39ADDEE-9AE3-3441-8CCF-45231137A9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0756B4A-13D8-D145-82FA-5B270BB19F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4EBC2A8-4AE3-A045-A197-9252507937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08A3EEA-F778-6648-BA3D-49FB66AD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B9BC-E894-CD44-A5D7-9BB75F258FD6}" type="datetimeFigureOut">
              <a:rPr lang="pt-BR" smtClean="0"/>
              <a:t>10/02/2026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18DC08D-893A-DE44-BA4B-1BDBDFA32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BE5C2B8-54CA-D54F-A69A-9AEEA4F3F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C9F28-4552-E04C-9E5D-205CD50364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8213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5B03EF-A603-3141-B6F8-A1487DE3B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710BB35-DADD-3C4A-97B8-1EB82042F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B9BC-E894-CD44-A5D7-9BB75F258FD6}" type="datetimeFigureOut">
              <a:rPr lang="pt-BR" smtClean="0"/>
              <a:t>10/02/2026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BB2665-D6ED-8D4B-B4A4-8A97245B1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C8DA26E-B12E-3B49-AEFD-F870D2B94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C9F28-4552-E04C-9E5D-205CD50364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9228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58494E0-A277-8B4B-A2E2-5BA4197C3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B9BC-E894-CD44-A5D7-9BB75F258FD6}" type="datetimeFigureOut">
              <a:rPr lang="pt-BR" smtClean="0"/>
              <a:t>10/02/2026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F85161B-8FAD-AF4C-8B60-CECC408CE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F60B030-C418-F544-9CD4-513014D5A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C9F28-4552-E04C-9E5D-205CD50364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2863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5FEB4D-E5C2-3241-92C3-280EDC473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0E2E7F-12F8-CE4B-95A7-3507E28AE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40EC555-A1A4-DB4A-88D0-1AEC57A2CA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FE679DA-252C-5645-B1C9-774543708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B9BC-E894-CD44-A5D7-9BB75F258FD6}" type="datetimeFigureOut">
              <a:rPr lang="pt-BR" smtClean="0"/>
              <a:t>10/02/2026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4AD8E09-02B8-0A48-AEC1-01074B967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97C1A88-B734-F449-A5CF-49743DCEB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C9F28-4552-E04C-9E5D-205CD50364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4607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CB44DB-E0E6-7E49-BE62-2E8F94067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DCF57A9-2E65-FD4A-88D4-14A2E71F12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D1B6626-443E-A548-81F5-D22218676E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2BFC02A-B2CC-F648-82C5-3B1CBDBDD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B9BC-E894-CD44-A5D7-9BB75F258FD6}" type="datetimeFigureOut">
              <a:rPr lang="pt-BR" smtClean="0"/>
              <a:t>10/02/2026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DC1FFA6-8382-F84E-8DAA-9F3D95CD1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E7FF785-0515-3841-885A-DA4948DD0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C9F28-4552-E04C-9E5D-205CD50364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8856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F8D1360-9602-E148-BD2B-A091BDAB1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30302DB-284D-D844-8480-4EF2D2469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A6C272D-C5AD-7B4A-83D1-67F687F245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2B9BC-E894-CD44-A5D7-9BB75F258FD6}" type="datetimeFigureOut">
              <a:rPr lang="pt-BR" smtClean="0"/>
              <a:t>10/02/2026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7B8D46-5986-054B-B9C5-89B39654B8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BF31F06-6F3C-E244-A852-4F08D0C76C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C9F28-4552-E04C-9E5D-205CD50364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6312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.png"/><Relationship Id="rId7" Type="http://schemas.openxmlformats.org/officeDocument/2006/relationships/hyperlink" Target="https://blogabdulhalim.blogspot.com/2019/10/tampilan-dan-bagian-worksheet-microsoft-excel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Relationship Id="rId9" Type="http://schemas.openxmlformats.org/officeDocument/2006/relationships/hyperlink" Target="http://tempkaew.blogspot.com/2014/09/simple-im-script-csv-file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hyperlink" Target="mailto:aramisrp@gmail.com" TargetMode="External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tags" Target="../tags/tag3.xml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tags" Target="../tags/tag2.xml"/><Relationship Id="rId16" Type="http://schemas.openxmlformats.org/officeDocument/2006/relationships/image" Target="../media/image27.png"/><Relationship Id="rId1" Type="http://schemas.openxmlformats.org/officeDocument/2006/relationships/tags" Target="../tags/tag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F3F967A-DD4D-D1DF-DB50-CED659984169}"/>
              </a:ext>
            </a:extLst>
          </p:cNvPr>
          <p:cNvSpPr/>
          <p:nvPr/>
        </p:nvSpPr>
        <p:spPr>
          <a:xfrm>
            <a:off x="0" y="-51266"/>
            <a:ext cx="12188952" cy="6909266"/>
          </a:xfrm>
          <a:prstGeom prst="rect">
            <a:avLst/>
          </a:prstGeom>
          <a:solidFill>
            <a:srgbClr val="00205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3E2C81EB-7B08-8CDD-9E08-0AA0D5EE9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2254" y="6093752"/>
            <a:ext cx="1671558" cy="764248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80FDF319-E0DA-FD8B-AB00-221D422CC68B}"/>
              </a:ext>
            </a:extLst>
          </p:cNvPr>
          <p:cNvSpPr txBox="1"/>
          <p:nvPr/>
        </p:nvSpPr>
        <p:spPr>
          <a:xfrm>
            <a:off x="258036" y="62686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A9B1D6"/>
                </a:solidFill>
                <a:effectLst/>
                <a:latin typeface="-apple-system"/>
              </a:rPr>
              <a:t> IBEMEC - 2026.1 | Prof. Luís Aramis</a:t>
            </a:r>
            <a:endParaRPr lang="pt-AO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4AF1E90-591A-6785-515B-D25C9742557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18212" b="22239"/>
          <a:stretch/>
        </p:blipFill>
        <p:spPr>
          <a:xfrm>
            <a:off x="0" y="-51266"/>
            <a:ext cx="12192000" cy="726020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056A60B-ABFF-E169-CABF-F6B210454669}"/>
              </a:ext>
            </a:extLst>
          </p:cNvPr>
          <p:cNvSpPr txBox="1"/>
          <p:nvPr/>
        </p:nvSpPr>
        <p:spPr>
          <a:xfrm>
            <a:off x="1467178" y="3566898"/>
            <a:ext cx="962799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5400" b="0" i="0" dirty="0">
                <a:solidFill>
                  <a:schemeClr val="bg1"/>
                </a:solidFill>
                <a:effectLst/>
                <a:latin typeface="Krub" panose="00000500000000000000" pitchFamily="2" charset="-34"/>
                <a:cs typeface="Krub" panose="00000500000000000000" pitchFamily="2" charset="-34"/>
              </a:rPr>
              <a:t>Aula 01 - Apresentação do Curso e Introdução</a:t>
            </a:r>
            <a:endParaRPr lang="pt-AO" sz="5400" b="1" dirty="0">
              <a:solidFill>
                <a:schemeClr val="bg1"/>
              </a:solidFill>
              <a:latin typeface="Krub" panose="00000500000000000000" pitchFamily="2" charset="-34"/>
              <a:cs typeface="Krub" panose="00000500000000000000" pitchFamily="2" charset="-34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46DC12C-BBA7-96F8-EB85-55CC91E700DC}"/>
              </a:ext>
            </a:extLst>
          </p:cNvPr>
          <p:cNvSpPr txBox="1"/>
          <p:nvPr/>
        </p:nvSpPr>
        <p:spPr>
          <a:xfrm>
            <a:off x="1280479" y="537496"/>
            <a:ext cx="962799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600" b="1" i="0" dirty="0">
                <a:solidFill>
                  <a:schemeClr val="bg1"/>
                </a:solidFill>
                <a:effectLst/>
                <a:latin typeface="Krub" panose="00000500000000000000" pitchFamily="2" charset="-34"/>
                <a:cs typeface="Krub" panose="00000500000000000000" pitchFamily="2" charset="-34"/>
              </a:rPr>
              <a:t>Extração e Preparação de Dados</a:t>
            </a:r>
            <a:endParaRPr lang="pt-AO" sz="6600" b="1" dirty="0">
              <a:solidFill>
                <a:schemeClr val="bg1"/>
              </a:solidFill>
              <a:latin typeface="Krub" panose="00000500000000000000" pitchFamily="2" charset="-34"/>
              <a:cs typeface="Krub" panose="00000500000000000000" pitchFamily="2" charset="-34"/>
            </a:endParaRPr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F6EB3A6E-6619-FB1A-C8DD-5ED3C3A80CDD}"/>
              </a:ext>
            </a:extLst>
          </p:cNvPr>
          <p:cNvSpPr/>
          <p:nvPr/>
        </p:nvSpPr>
        <p:spPr>
          <a:xfrm>
            <a:off x="153348" y="177252"/>
            <a:ext cx="930186" cy="2555519"/>
          </a:xfrm>
          <a:custGeom>
            <a:avLst/>
            <a:gdLst>
              <a:gd name="connsiteX0" fmla="*/ 1 w 930186"/>
              <a:gd name="connsiteY0" fmla="*/ 0 h 2555519"/>
              <a:gd name="connsiteX1" fmla="*/ 930186 w 930186"/>
              <a:gd name="connsiteY1" fmla="*/ 0 h 2555519"/>
              <a:gd name="connsiteX2" fmla="*/ 930186 w 930186"/>
              <a:gd name="connsiteY2" fmla="*/ 263768 h 2555519"/>
              <a:gd name="connsiteX3" fmla="*/ 619637 w 930186"/>
              <a:gd name="connsiteY3" fmla="*/ 263768 h 2555519"/>
              <a:gd name="connsiteX4" fmla="*/ 619637 w 930186"/>
              <a:gd name="connsiteY4" fmla="*/ 2291751 h 2555519"/>
              <a:gd name="connsiteX5" fmla="*/ 930185 w 930186"/>
              <a:gd name="connsiteY5" fmla="*/ 2291751 h 2555519"/>
              <a:gd name="connsiteX6" fmla="*/ 930185 w 930186"/>
              <a:gd name="connsiteY6" fmla="*/ 2555519 h 2555519"/>
              <a:gd name="connsiteX7" fmla="*/ 0 w 930186"/>
              <a:gd name="connsiteY7" fmla="*/ 2555519 h 2555519"/>
              <a:gd name="connsiteX8" fmla="*/ 0 w 930186"/>
              <a:gd name="connsiteY8" fmla="*/ 2291751 h 2555519"/>
              <a:gd name="connsiteX9" fmla="*/ 1 w 930186"/>
              <a:gd name="connsiteY9" fmla="*/ 2291751 h 2555519"/>
              <a:gd name="connsiteX10" fmla="*/ 1 w 930186"/>
              <a:gd name="connsiteY10" fmla="*/ 263768 h 2555519"/>
              <a:gd name="connsiteX11" fmla="*/ 1 w 930186"/>
              <a:gd name="connsiteY11" fmla="*/ 251125 h 2555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30186" h="2555519">
                <a:moveTo>
                  <a:pt x="1" y="0"/>
                </a:moveTo>
                <a:lnTo>
                  <a:pt x="930186" y="0"/>
                </a:lnTo>
                <a:lnTo>
                  <a:pt x="930186" y="263768"/>
                </a:lnTo>
                <a:lnTo>
                  <a:pt x="619637" y="263768"/>
                </a:lnTo>
                <a:lnTo>
                  <a:pt x="619637" y="2291751"/>
                </a:lnTo>
                <a:lnTo>
                  <a:pt x="930185" y="2291751"/>
                </a:lnTo>
                <a:lnTo>
                  <a:pt x="930185" y="2555519"/>
                </a:lnTo>
                <a:lnTo>
                  <a:pt x="0" y="2555519"/>
                </a:lnTo>
                <a:lnTo>
                  <a:pt x="0" y="2291751"/>
                </a:lnTo>
                <a:lnTo>
                  <a:pt x="1" y="2291751"/>
                </a:lnTo>
                <a:lnTo>
                  <a:pt x="1" y="263768"/>
                </a:lnTo>
                <a:lnTo>
                  <a:pt x="1" y="251125"/>
                </a:lnTo>
                <a:close/>
              </a:path>
            </a:pathLst>
          </a:custGeom>
          <a:solidFill>
            <a:srgbClr val="FFAE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9EF330E2-830A-BCFC-ACAC-0173C1AF1C34}"/>
              </a:ext>
            </a:extLst>
          </p:cNvPr>
          <p:cNvSpPr/>
          <p:nvPr/>
        </p:nvSpPr>
        <p:spPr>
          <a:xfrm rot="10800000">
            <a:off x="11168033" y="3403367"/>
            <a:ext cx="930186" cy="2555519"/>
          </a:xfrm>
          <a:custGeom>
            <a:avLst/>
            <a:gdLst>
              <a:gd name="connsiteX0" fmla="*/ 1 w 930186"/>
              <a:gd name="connsiteY0" fmla="*/ 0 h 2555519"/>
              <a:gd name="connsiteX1" fmla="*/ 930186 w 930186"/>
              <a:gd name="connsiteY1" fmla="*/ 0 h 2555519"/>
              <a:gd name="connsiteX2" fmla="*/ 930186 w 930186"/>
              <a:gd name="connsiteY2" fmla="*/ 263768 h 2555519"/>
              <a:gd name="connsiteX3" fmla="*/ 619637 w 930186"/>
              <a:gd name="connsiteY3" fmla="*/ 263768 h 2555519"/>
              <a:gd name="connsiteX4" fmla="*/ 619637 w 930186"/>
              <a:gd name="connsiteY4" fmla="*/ 2291751 h 2555519"/>
              <a:gd name="connsiteX5" fmla="*/ 930185 w 930186"/>
              <a:gd name="connsiteY5" fmla="*/ 2291751 h 2555519"/>
              <a:gd name="connsiteX6" fmla="*/ 930185 w 930186"/>
              <a:gd name="connsiteY6" fmla="*/ 2555519 h 2555519"/>
              <a:gd name="connsiteX7" fmla="*/ 0 w 930186"/>
              <a:gd name="connsiteY7" fmla="*/ 2555519 h 2555519"/>
              <a:gd name="connsiteX8" fmla="*/ 0 w 930186"/>
              <a:gd name="connsiteY8" fmla="*/ 2291751 h 2555519"/>
              <a:gd name="connsiteX9" fmla="*/ 1 w 930186"/>
              <a:gd name="connsiteY9" fmla="*/ 2291751 h 2555519"/>
              <a:gd name="connsiteX10" fmla="*/ 1 w 930186"/>
              <a:gd name="connsiteY10" fmla="*/ 263768 h 2555519"/>
              <a:gd name="connsiteX11" fmla="*/ 1 w 930186"/>
              <a:gd name="connsiteY11" fmla="*/ 251125 h 2555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30186" h="2555519">
                <a:moveTo>
                  <a:pt x="1" y="0"/>
                </a:moveTo>
                <a:lnTo>
                  <a:pt x="930186" y="0"/>
                </a:lnTo>
                <a:lnTo>
                  <a:pt x="930186" y="263768"/>
                </a:lnTo>
                <a:lnTo>
                  <a:pt x="619637" y="263768"/>
                </a:lnTo>
                <a:lnTo>
                  <a:pt x="619637" y="2291751"/>
                </a:lnTo>
                <a:lnTo>
                  <a:pt x="930185" y="2291751"/>
                </a:lnTo>
                <a:lnTo>
                  <a:pt x="930185" y="2555519"/>
                </a:lnTo>
                <a:lnTo>
                  <a:pt x="0" y="2555519"/>
                </a:lnTo>
                <a:lnTo>
                  <a:pt x="0" y="2291751"/>
                </a:lnTo>
                <a:lnTo>
                  <a:pt x="1" y="2291751"/>
                </a:lnTo>
                <a:lnTo>
                  <a:pt x="1" y="263768"/>
                </a:lnTo>
                <a:lnTo>
                  <a:pt x="1" y="251125"/>
                </a:lnTo>
                <a:close/>
              </a:path>
            </a:pathLst>
          </a:custGeom>
          <a:noFill/>
          <a:ln w="28575">
            <a:solidFill>
              <a:srgbClr val="FFAE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5544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CDC442CB-08DB-3316-A5F1-1094D75BCD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9"/>
          <a:stretch/>
        </p:blipFill>
        <p:spPr>
          <a:xfrm>
            <a:off x="-3008" y="0"/>
            <a:ext cx="12191980" cy="685671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A0759E46-EDEB-F86A-F3F9-B678DABCC65C}"/>
              </a:ext>
            </a:extLst>
          </p:cNvPr>
          <p:cNvSpPr txBox="1"/>
          <p:nvPr/>
        </p:nvSpPr>
        <p:spPr>
          <a:xfrm>
            <a:off x="1547904" y="391923"/>
            <a:ext cx="3416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O Princípio GIGO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7991248-E0B4-B383-2F1D-0661DBCFB5D9}"/>
              </a:ext>
            </a:extLst>
          </p:cNvPr>
          <p:cNvSpPr txBox="1"/>
          <p:nvPr/>
        </p:nvSpPr>
        <p:spPr>
          <a:xfrm>
            <a:off x="1350337" y="1109700"/>
            <a:ext cx="9485289" cy="1006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4400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GARBAGE IN, GARBAGE OUT (GIGO).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1CE73E7-46D6-BEE5-1173-FFE4B3574B11}"/>
              </a:ext>
            </a:extLst>
          </p:cNvPr>
          <p:cNvSpPr txBox="1"/>
          <p:nvPr/>
        </p:nvSpPr>
        <p:spPr>
          <a:xfrm>
            <a:off x="7202916" y="2854505"/>
            <a:ext cx="3877460" cy="2486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sz="16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EXEMPLO:</a:t>
            </a:r>
          </a:p>
          <a:p>
            <a:pPr>
              <a:lnSpc>
                <a:spcPct val="200000"/>
              </a:lnSpc>
            </a:pPr>
            <a:r>
              <a:rPr lang="pt-BR" sz="16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Input:</a:t>
            </a:r>
            <a:r>
              <a:rPr lang="pt-BR" sz="1600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 Idade = "duzentos anos", Salário = </a:t>
            </a:r>
            <a:r>
              <a:rPr lang="pt-BR" sz="1600" dirty="0" err="1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null</a:t>
            </a:r>
            <a:endParaRPr lang="pt-BR" sz="1600" dirty="0">
              <a:solidFill>
                <a:srgbClr val="002867"/>
              </a:solidFill>
              <a:latin typeface="Krub" pitchFamily="2" charset="-34"/>
              <a:cs typeface="Krub" pitchFamily="2" charset="-34"/>
            </a:endParaRPr>
          </a:p>
          <a:p>
            <a:pPr>
              <a:lnSpc>
                <a:spcPct val="200000"/>
              </a:lnSpc>
            </a:pPr>
            <a:r>
              <a:rPr lang="pt-BR" sz="16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Modelo: </a:t>
            </a:r>
            <a:r>
              <a:rPr lang="pt-BR" sz="1600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Previsão de Risco de Crédito</a:t>
            </a:r>
          </a:p>
          <a:p>
            <a:pPr>
              <a:lnSpc>
                <a:spcPct val="200000"/>
              </a:lnSpc>
            </a:pPr>
            <a:r>
              <a:rPr lang="pt-BR" sz="16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Output: </a:t>
            </a:r>
            <a:r>
              <a:rPr lang="pt-BR" sz="1600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Decisão errada / Prejuízo.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76F0B22-E855-511B-8545-A5EE90765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55" y="2639358"/>
            <a:ext cx="6613730" cy="369438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61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CDC442CB-08DB-3316-A5F1-1094D75BCD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9"/>
          <a:stretch/>
        </p:blipFill>
        <p:spPr>
          <a:xfrm>
            <a:off x="-3008" y="0"/>
            <a:ext cx="12191980" cy="685671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A0759E46-EDEB-F86A-F3F9-B678DABCC65C}"/>
              </a:ext>
            </a:extLst>
          </p:cNvPr>
          <p:cNvSpPr txBox="1"/>
          <p:nvPr/>
        </p:nvSpPr>
        <p:spPr>
          <a:xfrm>
            <a:off x="1547904" y="391923"/>
            <a:ext cx="63738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O Ciclo de Vida de Data Science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1CE73E7-46D6-BEE5-1173-FFE4B3574B11}"/>
              </a:ext>
            </a:extLst>
          </p:cNvPr>
          <p:cNvSpPr txBox="1"/>
          <p:nvPr/>
        </p:nvSpPr>
        <p:spPr>
          <a:xfrm>
            <a:off x="12962964" y="3287155"/>
            <a:ext cx="5015753" cy="1994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sz="16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EXEMPLO:</a:t>
            </a:r>
          </a:p>
          <a:p>
            <a:pPr>
              <a:lnSpc>
                <a:spcPct val="200000"/>
              </a:lnSpc>
            </a:pPr>
            <a:r>
              <a:rPr lang="pt-BR" sz="16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Input:</a:t>
            </a:r>
            <a:r>
              <a:rPr lang="pt-BR" sz="1600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 Idade = "duzentos anos", Salário = </a:t>
            </a:r>
            <a:r>
              <a:rPr lang="pt-BR" sz="1600" dirty="0" err="1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null</a:t>
            </a:r>
            <a:endParaRPr lang="pt-BR" sz="1600" dirty="0">
              <a:solidFill>
                <a:srgbClr val="002867"/>
              </a:solidFill>
              <a:latin typeface="Krub" pitchFamily="2" charset="-34"/>
              <a:cs typeface="Krub" pitchFamily="2" charset="-34"/>
            </a:endParaRPr>
          </a:p>
          <a:p>
            <a:pPr>
              <a:lnSpc>
                <a:spcPct val="200000"/>
              </a:lnSpc>
            </a:pPr>
            <a:r>
              <a:rPr lang="pt-BR" sz="16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Modelo: </a:t>
            </a:r>
            <a:r>
              <a:rPr lang="pt-BR" sz="1600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Previsão de Risco de Crédito</a:t>
            </a:r>
          </a:p>
          <a:p>
            <a:pPr>
              <a:lnSpc>
                <a:spcPct val="200000"/>
              </a:lnSpc>
            </a:pPr>
            <a:r>
              <a:rPr lang="pt-BR" sz="16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Output: </a:t>
            </a:r>
            <a:r>
              <a:rPr lang="pt-BR" sz="1600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Decisão errada / Prejuízo.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6A9E38D-66B0-D04B-4F4A-125DD822FE5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251" r="18949"/>
          <a:stretch/>
        </p:blipFill>
        <p:spPr>
          <a:xfrm>
            <a:off x="5604180" y="2034135"/>
            <a:ext cx="5237759" cy="4702799"/>
          </a:xfrm>
          <a:prstGeom prst="ellipse">
            <a:avLst/>
          </a:prstGeom>
        </p:spPr>
      </p:pic>
      <p:sp>
        <p:nvSpPr>
          <p:cNvPr id="13" name="Semicírculo 12">
            <a:extLst>
              <a:ext uri="{FF2B5EF4-FFF2-40B4-BE49-F238E27FC236}">
                <a16:creationId xmlns:a16="http://schemas.microsoft.com/office/drawing/2014/main" id="{CF76E898-26AD-6C32-C1E5-B3DA5DF43726}"/>
              </a:ext>
            </a:extLst>
          </p:cNvPr>
          <p:cNvSpPr/>
          <p:nvPr/>
        </p:nvSpPr>
        <p:spPr>
          <a:xfrm rot="5227644">
            <a:off x="6475703" y="2678029"/>
            <a:ext cx="3716356" cy="3457993"/>
          </a:xfrm>
          <a:prstGeom prst="blockArc">
            <a:avLst>
              <a:gd name="adj1" fmla="val 10800000"/>
              <a:gd name="adj2" fmla="val 18164795"/>
              <a:gd name="adj3" fmla="val 35994"/>
            </a:avLst>
          </a:prstGeom>
          <a:solidFill>
            <a:srgbClr val="FFAE00">
              <a:alpha val="16863"/>
            </a:srgb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AO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49784F2-1CA7-2C7D-68EF-F8749DDA7172}"/>
              </a:ext>
            </a:extLst>
          </p:cNvPr>
          <p:cNvSpPr txBox="1"/>
          <p:nvPr/>
        </p:nvSpPr>
        <p:spPr>
          <a:xfrm>
            <a:off x="1484345" y="2464533"/>
            <a:ext cx="40825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i="0" dirty="0">
                <a:solidFill>
                  <a:srgbClr val="002056"/>
                </a:solidFill>
                <a:effectLst/>
                <a:latin typeface="Krub" panose="00000500000000000000" pitchFamily="2" charset="-34"/>
                <a:cs typeface="Krub" panose="00000500000000000000" pitchFamily="2" charset="-34"/>
              </a:rPr>
              <a:t>As fases de </a:t>
            </a:r>
            <a:r>
              <a:rPr lang="pt-BR" sz="2400" b="1" i="0" dirty="0">
                <a:solidFill>
                  <a:srgbClr val="002056"/>
                </a:solidFill>
                <a:effectLst/>
                <a:latin typeface="Krub" panose="00000500000000000000" pitchFamily="2" charset="-34"/>
                <a:cs typeface="Krub" panose="00000500000000000000" pitchFamily="2" charset="-34"/>
              </a:rPr>
              <a:t>Entendimento e Preparação dos Dados </a:t>
            </a:r>
            <a:r>
              <a:rPr lang="pt-BR" sz="2400" b="0" i="0" dirty="0">
                <a:solidFill>
                  <a:srgbClr val="002056"/>
                </a:solidFill>
                <a:effectLst/>
                <a:latin typeface="Krub" panose="00000500000000000000" pitchFamily="2" charset="-34"/>
                <a:cs typeface="Krub" panose="00000500000000000000" pitchFamily="2" charset="-34"/>
              </a:rPr>
              <a:t>são onde a batalha é ganha ou perdida. </a:t>
            </a:r>
            <a:endParaRPr lang="pt-AO" sz="2400" dirty="0">
              <a:solidFill>
                <a:srgbClr val="002056"/>
              </a:solidFill>
              <a:latin typeface="Krub" panose="00000500000000000000" pitchFamily="2" charset="-34"/>
              <a:cs typeface="Krub" panose="00000500000000000000" pitchFamily="2" charset="-34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62BCF75-DA36-B203-75E3-0483BD335453}"/>
              </a:ext>
            </a:extLst>
          </p:cNvPr>
          <p:cNvSpPr txBox="1"/>
          <p:nvPr/>
        </p:nvSpPr>
        <p:spPr>
          <a:xfrm>
            <a:off x="1034688" y="4333078"/>
            <a:ext cx="49591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i="0" dirty="0">
                <a:solidFill>
                  <a:srgbClr val="002056"/>
                </a:solidFill>
                <a:effectLst/>
                <a:latin typeface="Krub" panose="00000500000000000000" pitchFamily="2" charset="-34"/>
                <a:cs typeface="Krub" panose="00000500000000000000" pitchFamily="2" charset="-34"/>
              </a:rPr>
              <a:t>Sem essa etapa sólida, o </a:t>
            </a:r>
            <a:r>
              <a:rPr lang="pt-BR" sz="2400" b="1" i="0" dirty="0">
                <a:solidFill>
                  <a:srgbClr val="002056"/>
                </a:solidFill>
                <a:effectLst/>
                <a:latin typeface="Krub" panose="00000500000000000000" pitchFamily="2" charset="-34"/>
                <a:cs typeface="Krub" panose="00000500000000000000" pitchFamily="2" charset="-34"/>
              </a:rPr>
              <a:t>'</a:t>
            </a:r>
            <a:r>
              <a:rPr lang="pt-BR" sz="2400" b="1" i="0" dirty="0" err="1">
                <a:solidFill>
                  <a:srgbClr val="002056"/>
                </a:solidFill>
                <a:effectLst/>
                <a:latin typeface="Krub" panose="00000500000000000000" pitchFamily="2" charset="-34"/>
                <a:cs typeface="Krub" panose="00000500000000000000" pitchFamily="2" charset="-34"/>
              </a:rPr>
              <a:t>Modeling</a:t>
            </a:r>
            <a:r>
              <a:rPr lang="pt-BR" sz="2400" b="1" i="0" dirty="0">
                <a:solidFill>
                  <a:srgbClr val="002056"/>
                </a:solidFill>
                <a:effectLst/>
                <a:latin typeface="Krub" panose="00000500000000000000" pitchFamily="2" charset="-34"/>
                <a:cs typeface="Krub" panose="00000500000000000000" pitchFamily="2" charset="-34"/>
              </a:rPr>
              <a:t>' e o 'Deployment</a:t>
            </a:r>
            <a:r>
              <a:rPr lang="pt-BR" sz="2400" b="0" i="0" dirty="0">
                <a:solidFill>
                  <a:srgbClr val="002056"/>
                </a:solidFill>
                <a:effectLst/>
                <a:latin typeface="Krub" panose="00000500000000000000" pitchFamily="2" charset="-34"/>
                <a:cs typeface="Krub" panose="00000500000000000000" pitchFamily="2" charset="-34"/>
              </a:rPr>
              <a:t>' nem acontecem.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4D9497E-71EE-4CCC-896C-4396CD5B160F}"/>
              </a:ext>
            </a:extLst>
          </p:cNvPr>
          <p:cNvSpPr txBox="1"/>
          <p:nvPr/>
        </p:nvSpPr>
        <p:spPr>
          <a:xfrm>
            <a:off x="1285216" y="1070778"/>
            <a:ext cx="991907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2056"/>
                </a:solidFill>
                <a:latin typeface="Krub" panose="00000500000000000000" pitchFamily="2" charset="-34"/>
                <a:cs typeface="Krub" panose="00000500000000000000" pitchFamily="2" charset="-34"/>
              </a:rPr>
              <a:t>CRISP-DM</a:t>
            </a:r>
            <a:r>
              <a:rPr lang="pt-BR" sz="2400" dirty="0">
                <a:solidFill>
                  <a:srgbClr val="002056"/>
                </a:solidFill>
                <a:latin typeface="Krub" panose="00000500000000000000" pitchFamily="2" charset="-34"/>
                <a:cs typeface="Krub" panose="00000500000000000000" pitchFamily="2" charset="-34"/>
              </a:rPr>
              <a:t> </a:t>
            </a:r>
            <a:r>
              <a:rPr lang="pt-BR" sz="2400" b="1" dirty="0">
                <a:solidFill>
                  <a:srgbClr val="002056"/>
                </a:solidFill>
                <a:latin typeface="Krub" panose="00000500000000000000" pitchFamily="2" charset="-34"/>
                <a:cs typeface="Krub" panose="00000500000000000000" pitchFamily="2" charset="-34"/>
              </a:rPr>
              <a:t>(Cross-</a:t>
            </a:r>
            <a:r>
              <a:rPr lang="pt-BR" sz="2400" b="1" dirty="0" err="1">
                <a:solidFill>
                  <a:srgbClr val="002056"/>
                </a:solidFill>
                <a:latin typeface="Krub" panose="00000500000000000000" pitchFamily="2" charset="-34"/>
                <a:cs typeface="Krub" panose="00000500000000000000" pitchFamily="2" charset="-34"/>
              </a:rPr>
              <a:t>Industry</a:t>
            </a:r>
            <a:r>
              <a:rPr lang="pt-BR" sz="2400" b="1" dirty="0">
                <a:solidFill>
                  <a:srgbClr val="002056"/>
                </a:solidFill>
                <a:latin typeface="Krub" panose="00000500000000000000" pitchFamily="2" charset="-34"/>
                <a:cs typeface="Krub" panose="00000500000000000000" pitchFamily="2" charset="-34"/>
              </a:rPr>
              <a:t> Standard </a:t>
            </a:r>
            <a:r>
              <a:rPr lang="pt-BR" sz="2400" b="1" dirty="0" err="1">
                <a:solidFill>
                  <a:srgbClr val="002056"/>
                </a:solidFill>
                <a:latin typeface="Krub" panose="00000500000000000000" pitchFamily="2" charset="-34"/>
                <a:cs typeface="Krub" panose="00000500000000000000" pitchFamily="2" charset="-34"/>
              </a:rPr>
              <a:t>Process</a:t>
            </a:r>
            <a:r>
              <a:rPr lang="pt-BR" sz="2400" b="1" dirty="0">
                <a:solidFill>
                  <a:srgbClr val="002056"/>
                </a:solidFill>
                <a:latin typeface="Krub" panose="00000500000000000000" pitchFamily="2" charset="-34"/>
                <a:cs typeface="Krub" panose="00000500000000000000" pitchFamily="2" charset="-34"/>
              </a:rPr>
              <a:t> for Data Mining) </a:t>
            </a:r>
            <a:r>
              <a:rPr lang="pt-BR" sz="2400" dirty="0">
                <a:solidFill>
                  <a:srgbClr val="002056"/>
                </a:solidFill>
                <a:latin typeface="Krub" panose="00000500000000000000" pitchFamily="2" charset="-34"/>
                <a:cs typeface="Krub" panose="00000500000000000000" pitchFamily="2" charset="-34"/>
              </a:rPr>
              <a:t>é a metodologia </a:t>
            </a:r>
            <a:r>
              <a:rPr lang="pt-BR" sz="2400" b="1" dirty="0">
                <a:solidFill>
                  <a:srgbClr val="002056"/>
                </a:solidFill>
                <a:latin typeface="Krub" panose="00000500000000000000" pitchFamily="2" charset="-34"/>
                <a:cs typeface="Krub" panose="00000500000000000000" pitchFamily="2" charset="-34"/>
              </a:rPr>
              <a:t>mais utilizada para projetos de ciência de dados</a:t>
            </a:r>
            <a:r>
              <a:rPr lang="pt-BR" sz="2400" dirty="0">
                <a:solidFill>
                  <a:srgbClr val="002056"/>
                </a:solidFill>
                <a:latin typeface="Krub" panose="00000500000000000000" pitchFamily="2" charset="-34"/>
                <a:cs typeface="Krub" panose="00000500000000000000" pitchFamily="2" charset="-34"/>
              </a:rPr>
              <a:t> e mineração de dados, oferecendo uma estrutura cíclica de 6 etapas:</a:t>
            </a:r>
          </a:p>
          <a:p>
            <a:endParaRPr lang="pt-AO" sz="2400" dirty="0">
              <a:solidFill>
                <a:srgbClr val="002056"/>
              </a:solidFill>
              <a:latin typeface="Krub" panose="00000500000000000000" pitchFamily="2" charset="-34"/>
              <a:cs typeface="Krub" panose="00000500000000000000" pitchFamily="2" charset="-34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A953932-725D-BC6A-5B08-0630BD9279D0}"/>
              </a:ext>
            </a:extLst>
          </p:cNvPr>
          <p:cNvSpPr txBox="1"/>
          <p:nvPr/>
        </p:nvSpPr>
        <p:spPr>
          <a:xfrm>
            <a:off x="9969086" y="2230079"/>
            <a:ext cx="1416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rgbClr val="002056"/>
                </a:solidFill>
                <a:latin typeface="Krub" panose="00000500000000000000" pitchFamily="2" charset="-34"/>
                <a:cs typeface="Krub" panose="00000500000000000000" pitchFamily="2" charset="-34"/>
              </a:rPr>
              <a:t>Nós aqui!</a:t>
            </a:r>
            <a:endParaRPr lang="pt-AO" dirty="0"/>
          </a:p>
        </p:txBody>
      </p:sp>
      <p:sp>
        <p:nvSpPr>
          <p:cNvPr id="26" name="Seta: para Baixo 25">
            <a:extLst>
              <a:ext uri="{FF2B5EF4-FFF2-40B4-BE49-F238E27FC236}">
                <a16:creationId xmlns:a16="http://schemas.microsoft.com/office/drawing/2014/main" id="{86B2EF35-15EF-EE30-C5B8-993E31AC47A8}"/>
              </a:ext>
            </a:extLst>
          </p:cNvPr>
          <p:cNvSpPr/>
          <p:nvPr/>
        </p:nvSpPr>
        <p:spPr>
          <a:xfrm rot="3011724">
            <a:off x="10083927" y="2640439"/>
            <a:ext cx="534961" cy="646717"/>
          </a:xfrm>
          <a:prstGeom prst="downArrow">
            <a:avLst/>
          </a:prstGeom>
          <a:solidFill>
            <a:srgbClr val="30394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AO"/>
          </a:p>
        </p:txBody>
      </p:sp>
    </p:spTree>
    <p:extLst>
      <p:ext uri="{BB962C8B-B14F-4D97-AF65-F5344CB8AC3E}">
        <p14:creationId xmlns:p14="http://schemas.microsoft.com/office/powerpoint/2010/main" val="1365661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4" grpId="0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CDC442CB-08DB-3316-A5F1-1094D75BCD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9"/>
          <a:stretch/>
        </p:blipFill>
        <p:spPr>
          <a:xfrm>
            <a:off x="-3008" y="0"/>
            <a:ext cx="12191980" cy="685671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1CE73E7-46D6-BEE5-1173-FFE4B3574B11}"/>
              </a:ext>
            </a:extLst>
          </p:cNvPr>
          <p:cNvSpPr txBox="1"/>
          <p:nvPr/>
        </p:nvSpPr>
        <p:spPr>
          <a:xfrm>
            <a:off x="12962964" y="3287155"/>
            <a:ext cx="5015753" cy="1994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sz="16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EXEMPLO:</a:t>
            </a:r>
          </a:p>
          <a:p>
            <a:pPr>
              <a:lnSpc>
                <a:spcPct val="200000"/>
              </a:lnSpc>
            </a:pPr>
            <a:r>
              <a:rPr lang="pt-BR" sz="16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Input:</a:t>
            </a:r>
            <a:r>
              <a:rPr lang="pt-BR" sz="1600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 Idade = "duzentos anos", Salário = </a:t>
            </a:r>
            <a:r>
              <a:rPr lang="pt-BR" sz="1600" dirty="0" err="1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null</a:t>
            </a:r>
            <a:endParaRPr lang="pt-BR" sz="1600" dirty="0">
              <a:solidFill>
                <a:srgbClr val="002867"/>
              </a:solidFill>
              <a:latin typeface="Krub" pitchFamily="2" charset="-34"/>
              <a:cs typeface="Krub" pitchFamily="2" charset="-34"/>
            </a:endParaRPr>
          </a:p>
          <a:p>
            <a:pPr>
              <a:lnSpc>
                <a:spcPct val="200000"/>
              </a:lnSpc>
            </a:pPr>
            <a:r>
              <a:rPr lang="pt-BR" sz="16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Modelo: </a:t>
            </a:r>
            <a:r>
              <a:rPr lang="pt-BR" sz="1600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Previsão de Risco de Crédito</a:t>
            </a:r>
          </a:p>
          <a:p>
            <a:pPr>
              <a:lnSpc>
                <a:spcPct val="200000"/>
              </a:lnSpc>
            </a:pPr>
            <a:r>
              <a:rPr lang="pt-BR" sz="16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Output: </a:t>
            </a:r>
            <a:r>
              <a:rPr lang="pt-BR" sz="1600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Decisão errada / Prejuízo.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C985041-E08E-8C40-6895-0FE98A9D52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376" b="8764"/>
          <a:stretch/>
        </p:blipFill>
        <p:spPr>
          <a:xfrm>
            <a:off x="1090062" y="1794280"/>
            <a:ext cx="10219466" cy="3987955"/>
          </a:xfrm>
          <a:prstGeom prst="roundRect">
            <a:avLst/>
          </a:prstGeom>
        </p:spPr>
      </p:pic>
      <p:sp>
        <p:nvSpPr>
          <p:cNvPr id="48" name="CaixaDeTexto 47">
            <a:extLst>
              <a:ext uri="{FF2B5EF4-FFF2-40B4-BE49-F238E27FC236}">
                <a16:creationId xmlns:a16="http://schemas.microsoft.com/office/drawing/2014/main" id="{A0759E46-EDEB-F86A-F3F9-B678DABCC65C}"/>
              </a:ext>
            </a:extLst>
          </p:cNvPr>
          <p:cNvSpPr txBox="1"/>
          <p:nvPr/>
        </p:nvSpPr>
        <p:spPr>
          <a:xfrm>
            <a:off x="1521859" y="541205"/>
            <a:ext cx="88592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Ementa da Disciplina </a:t>
            </a:r>
          </a:p>
          <a:p>
            <a:r>
              <a:rPr lang="pt-BR" sz="54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(O que vamos aprender)</a:t>
            </a:r>
          </a:p>
        </p:txBody>
      </p:sp>
    </p:spTree>
    <p:extLst>
      <p:ext uri="{BB962C8B-B14F-4D97-AF65-F5344CB8AC3E}">
        <p14:creationId xmlns:p14="http://schemas.microsoft.com/office/powerpoint/2010/main" val="1343051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CDC442CB-08DB-3316-A5F1-1094D75BCD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9"/>
          <a:stretch/>
        </p:blipFill>
        <p:spPr>
          <a:xfrm>
            <a:off x="20" y="18568"/>
            <a:ext cx="12191980" cy="685671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1CE73E7-46D6-BEE5-1173-FFE4B3574B11}"/>
              </a:ext>
            </a:extLst>
          </p:cNvPr>
          <p:cNvSpPr txBox="1"/>
          <p:nvPr/>
        </p:nvSpPr>
        <p:spPr>
          <a:xfrm>
            <a:off x="12962964" y="3287155"/>
            <a:ext cx="5015753" cy="1994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sz="16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EXEMPLO:</a:t>
            </a:r>
          </a:p>
          <a:p>
            <a:pPr>
              <a:lnSpc>
                <a:spcPct val="200000"/>
              </a:lnSpc>
            </a:pPr>
            <a:r>
              <a:rPr lang="pt-BR" sz="16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Input:</a:t>
            </a:r>
            <a:r>
              <a:rPr lang="pt-BR" sz="1600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 Idade = "duzentos anos", Salário = </a:t>
            </a:r>
            <a:r>
              <a:rPr lang="pt-BR" sz="1600" dirty="0" err="1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null</a:t>
            </a:r>
            <a:endParaRPr lang="pt-BR" sz="1600" dirty="0">
              <a:solidFill>
                <a:srgbClr val="002867"/>
              </a:solidFill>
              <a:latin typeface="Krub" pitchFamily="2" charset="-34"/>
              <a:cs typeface="Krub" pitchFamily="2" charset="-34"/>
            </a:endParaRPr>
          </a:p>
          <a:p>
            <a:pPr>
              <a:lnSpc>
                <a:spcPct val="200000"/>
              </a:lnSpc>
            </a:pPr>
            <a:r>
              <a:rPr lang="pt-BR" sz="16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Modelo: </a:t>
            </a:r>
            <a:r>
              <a:rPr lang="pt-BR" sz="1600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Previsão de Risco de Crédito</a:t>
            </a:r>
          </a:p>
          <a:p>
            <a:pPr>
              <a:lnSpc>
                <a:spcPct val="200000"/>
              </a:lnSpc>
            </a:pPr>
            <a:r>
              <a:rPr lang="pt-BR" sz="16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Output: </a:t>
            </a:r>
            <a:r>
              <a:rPr lang="pt-BR" sz="1600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Decisão errada / Prejuízo.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A0759E46-EDEB-F86A-F3F9-B678DABCC65C}"/>
              </a:ext>
            </a:extLst>
          </p:cNvPr>
          <p:cNvSpPr txBox="1"/>
          <p:nvPr/>
        </p:nvSpPr>
        <p:spPr>
          <a:xfrm>
            <a:off x="1508705" y="955421"/>
            <a:ext cx="9168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Metodologia e Ferramentas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AA427DE-7672-C849-0FAD-080F26BEC36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376" b="8764"/>
          <a:stretch/>
        </p:blipFill>
        <p:spPr>
          <a:xfrm>
            <a:off x="2743931" y="4062666"/>
            <a:ext cx="6698099" cy="2613808"/>
          </a:xfrm>
          <a:prstGeom prst="round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74663B87-4D5B-3652-32AF-2CB661F004F6}"/>
              </a:ext>
            </a:extLst>
          </p:cNvPr>
          <p:cNvGrpSpPr/>
          <p:nvPr/>
        </p:nvGrpSpPr>
        <p:grpSpPr>
          <a:xfrm>
            <a:off x="1508705" y="2021213"/>
            <a:ext cx="9753600" cy="2531884"/>
            <a:chOff x="1216181" y="2591445"/>
            <a:chExt cx="9753600" cy="2531884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D1F2700A-3667-A413-8B0A-29099B6B8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26830" b="25618"/>
            <a:stretch/>
          </p:blipFill>
          <p:spPr>
            <a:xfrm>
              <a:off x="1216181" y="2591445"/>
              <a:ext cx="9753600" cy="2531884"/>
            </a:xfrm>
            <a:prstGeom prst="rect">
              <a:avLst/>
            </a:prstGeom>
          </p:spPr>
        </p:pic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A1EF8B75-671D-A270-DDCB-93D417F6B9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7166" y="3041625"/>
              <a:ext cx="1975725" cy="1065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 descr="Use of NumPy and Pandas Python libraries in Applied Artificial Intelligence  (AI) and Machine Learning (ML)">
              <a:extLst>
                <a:ext uri="{FF2B5EF4-FFF2-40B4-BE49-F238E27FC236}">
                  <a16:creationId xmlns:a16="http://schemas.microsoft.com/office/drawing/2014/main" id="{162530EA-2144-5CAC-F219-D96C4884E5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431" b="30735"/>
            <a:stretch/>
          </p:blipFill>
          <p:spPr bwMode="auto">
            <a:xfrm>
              <a:off x="2784829" y="3041625"/>
              <a:ext cx="1059332" cy="1065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Use of NumPy and Pandas Python libraries in Applied Artificial Intelligence  (AI) and Machine Learning (ML)">
              <a:extLst>
                <a:ext uri="{FF2B5EF4-FFF2-40B4-BE49-F238E27FC236}">
                  <a16:creationId xmlns:a16="http://schemas.microsoft.com/office/drawing/2014/main" id="{017DA906-1785-53B0-0BE7-7DC75158E1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62" b="34699"/>
            <a:stretch/>
          </p:blipFill>
          <p:spPr bwMode="auto">
            <a:xfrm>
              <a:off x="3694026" y="3517382"/>
              <a:ext cx="651636" cy="643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41001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CDC442CB-08DB-3316-A5F1-1094D75BCD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9"/>
          <a:stretch/>
        </p:blipFill>
        <p:spPr>
          <a:xfrm>
            <a:off x="-3008" y="0"/>
            <a:ext cx="12191980" cy="685671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1CE73E7-46D6-BEE5-1173-FFE4B3574B11}"/>
              </a:ext>
            </a:extLst>
          </p:cNvPr>
          <p:cNvSpPr txBox="1"/>
          <p:nvPr/>
        </p:nvSpPr>
        <p:spPr>
          <a:xfrm>
            <a:off x="12962964" y="3287155"/>
            <a:ext cx="5015753" cy="1994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sz="16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EXEMPLO:</a:t>
            </a:r>
          </a:p>
          <a:p>
            <a:pPr>
              <a:lnSpc>
                <a:spcPct val="200000"/>
              </a:lnSpc>
            </a:pPr>
            <a:r>
              <a:rPr lang="pt-BR" sz="16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Input:</a:t>
            </a:r>
            <a:r>
              <a:rPr lang="pt-BR" sz="1600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 Idade = "duzentos anos", Salário = </a:t>
            </a:r>
            <a:r>
              <a:rPr lang="pt-BR" sz="1600" dirty="0" err="1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null</a:t>
            </a:r>
            <a:endParaRPr lang="pt-BR" sz="1600" dirty="0">
              <a:solidFill>
                <a:srgbClr val="002867"/>
              </a:solidFill>
              <a:latin typeface="Krub" pitchFamily="2" charset="-34"/>
              <a:cs typeface="Krub" pitchFamily="2" charset="-34"/>
            </a:endParaRPr>
          </a:p>
          <a:p>
            <a:pPr>
              <a:lnSpc>
                <a:spcPct val="200000"/>
              </a:lnSpc>
            </a:pPr>
            <a:r>
              <a:rPr lang="pt-BR" sz="16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Modelo: </a:t>
            </a:r>
            <a:r>
              <a:rPr lang="pt-BR" sz="1600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Previsão de Risco de Crédito</a:t>
            </a:r>
          </a:p>
          <a:p>
            <a:pPr>
              <a:lnSpc>
                <a:spcPct val="200000"/>
              </a:lnSpc>
            </a:pPr>
            <a:r>
              <a:rPr lang="pt-BR" sz="16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Output: </a:t>
            </a:r>
            <a:r>
              <a:rPr lang="pt-BR" sz="1600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Decisão errada / Prejuízo.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A0759E46-EDEB-F86A-F3F9-B678DABCC65C}"/>
              </a:ext>
            </a:extLst>
          </p:cNvPr>
          <p:cNvSpPr txBox="1"/>
          <p:nvPr/>
        </p:nvSpPr>
        <p:spPr>
          <a:xfrm>
            <a:off x="1663347" y="162287"/>
            <a:ext cx="8859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Bibliografia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638EC35-AF0A-23B7-9BF9-1E4DF6ACD6FB}"/>
              </a:ext>
            </a:extLst>
          </p:cNvPr>
          <p:cNvSpPr txBox="1"/>
          <p:nvPr/>
        </p:nvSpPr>
        <p:spPr>
          <a:xfrm>
            <a:off x="1384663" y="5726163"/>
            <a:ext cx="89872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AO" dirty="0"/>
              <a:t>Lista dos principais livros (Castro &amp; Ferrari, Russell, Silva).</a:t>
            </a:r>
          </a:p>
          <a:p>
            <a:r>
              <a:rPr lang="pt-AO" dirty="0"/>
              <a:t>Nota: "Bibliografia completa no Plano de Ensino".</a:t>
            </a:r>
          </a:p>
        </p:txBody>
      </p:sp>
      <p:pic>
        <p:nvPicPr>
          <p:cNvPr id="1026" name="Picture 2" descr="Capa">
            <a:extLst>
              <a:ext uri="{FF2B5EF4-FFF2-40B4-BE49-F238E27FC236}">
                <a16:creationId xmlns:a16="http://schemas.microsoft.com/office/drawing/2014/main" id="{525FFFD0-DB2D-2D6B-7589-FC772FE8B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347" y="1365129"/>
            <a:ext cx="2529839" cy="355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78BE7DB-5E65-BA65-4E2A-E078EA934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847" y="1312393"/>
            <a:ext cx="27813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9EC45F-CBD8-C63E-94E4-D34D12221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901" y="1183667"/>
            <a:ext cx="3001268" cy="385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0350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CDC442CB-08DB-3316-A5F1-1094D75BCD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9"/>
          <a:stretch/>
        </p:blipFill>
        <p:spPr>
          <a:xfrm>
            <a:off x="-3008" y="0"/>
            <a:ext cx="12191980" cy="685671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1CE73E7-46D6-BEE5-1173-FFE4B3574B11}"/>
              </a:ext>
            </a:extLst>
          </p:cNvPr>
          <p:cNvSpPr txBox="1"/>
          <p:nvPr/>
        </p:nvSpPr>
        <p:spPr>
          <a:xfrm>
            <a:off x="12962964" y="3287155"/>
            <a:ext cx="5015753" cy="1994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sz="16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EXEMPLO:</a:t>
            </a:r>
          </a:p>
          <a:p>
            <a:pPr>
              <a:lnSpc>
                <a:spcPct val="200000"/>
              </a:lnSpc>
            </a:pPr>
            <a:r>
              <a:rPr lang="pt-BR" sz="16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Input:</a:t>
            </a:r>
            <a:r>
              <a:rPr lang="pt-BR" sz="1600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 Idade = "duzentos anos", Salário = </a:t>
            </a:r>
            <a:r>
              <a:rPr lang="pt-BR" sz="1600" dirty="0" err="1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null</a:t>
            </a:r>
            <a:endParaRPr lang="pt-BR" sz="1600" dirty="0">
              <a:solidFill>
                <a:srgbClr val="002867"/>
              </a:solidFill>
              <a:latin typeface="Krub" pitchFamily="2" charset="-34"/>
              <a:cs typeface="Krub" pitchFamily="2" charset="-34"/>
            </a:endParaRPr>
          </a:p>
          <a:p>
            <a:pPr>
              <a:lnSpc>
                <a:spcPct val="200000"/>
              </a:lnSpc>
            </a:pPr>
            <a:r>
              <a:rPr lang="pt-BR" sz="16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Modelo: </a:t>
            </a:r>
            <a:r>
              <a:rPr lang="pt-BR" sz="1600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Previsão de Risco de Crédito</a:t>
            </a:r>
          </a:p>
          <a:p>
            <a:pPr>
              <a:lnSpc>
                <a:spcPct val="200000"/>
              </a:lnSpc>
            </a:pPr>
            <a:r>
              <a:rPr lang="pt-BR" sz="16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Output: </a:t>
            </a:r>
            <a:r>
              <a:rPr lang="pt-BR" sz="1600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Decisão errada / Prejuízo.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7CCB027-5907-D11E-73FB-0B8DED2CEC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900" r="5120" b="6490"/>
          <a:stretch/>
        </p:blipFill>
        <p:spPr>
          <a:xfrm>
            <a:off x="2794744" y="1085617"/>
            <a:ext cx="8471648" cy="5397788"/>
          </a:xfrm>
          <a:prstGeom prst="roundRect">
            <a:avLst/>
          </a:prstGeom>
        </p:spPr>
      </p:pic>
      <p:sp>
        <p:nvSpPr>
          <p:cNvPr id="48" name="CaixaDeTexto 47">
            <a:extLst>
              <a:ext uri="{FF2B5EF4-FFF2-40B4-BE49-F238E27FC236}">
                <a16:creationId xmlns:a16="http://schemas.microsoft.com/office/drawing/2014/main" id="{A0759E46-EDEB-F86A-F3F9-B678DABCC65C}"/>
              </a:ext>
            </a:extLst>
          </p:cNvPr>
          <p:cNvSpPr txBox="1"/>
          <p:nvPr/>
        </p:nvSpPr>
        <p:spPr>
          <a:xfrm>
            <a:off x="1663347" y="162287"/>
            <a:ext cx="8859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Sistema de Avaliação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3692752-DA1E-BA80-BC51-BFBB76C6002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1160" t="3204" r="19179" b="4841"/>
          <a:stretch/>
        </p:blipFill>
        <p:spPr>
          <a:xfrm>
            <a:off x="418011" y="3452378"/>
            <a:ext cx="3840480" cy="3306535"/>
          </a:xfrm>
          <a:prstGeom prst="round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DBA34A60-4BD7-8941-DBB2-51849F3D0DC7}"/>
              </a:ext>
            </a:extLst>
          </p:cNvPr>
          <p:cNvSpPr/>
          <p:nvPr/>
        </p:nvSpPr>
        <p:spPr>
          <a:xfrm>
            <a:off x="1664371" y="4496874"/>
            <a:ext cx="1201782" cy="1201783"/>
          </a:xfrm>
          <a:prstGeom prst="ellipse">
            <a:avLst/>
          </a:prstGeom>
          <a:solidFill>
            <a:srgbClr val="F7FB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AO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354B2D4-7F1C-4FAB-93BD-84B7A52CF216}"/>
              </a:ext>
            </a:extLst>
          </p:cNvPr>
          <p:cNvSpPr txBox="1"/>
          <p:nvPr/>
        </p:nvSpPr>
        <p:spPr>
          <a:xfrm>
            <a:off x="1700662" y="4913099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AP1 e AP2</a:t>
            </a:r>
            <a:endParaRPr lang="pt-AO" b="1" dirty="0"/>
          </a:p>
        </p:txBody>
      </p:sp>
    </p:spTree>
    <p:extLst>
      <p:ext uri="{BB962C8B-B14F-4D97-AF65-F5344CB8AC3E}">
        <p14:creationId xmlns:p14="http://schemas.microsoft.com/office/powerpoint/2010/main" val="3198471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CDC442CB-08DB-3316-A5F1-1094D75BCD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9"/>
          <a:stretch/>
        </p:blipFill>
        <p:spPr>
          <a:xfrm>
            <a:off x="-3008" y="0"/>
            <a:ext cx="12191980" cy="685671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1CE73E7-46D6-BEE5-1173-FFE4B3574B11}"/>
              </a:ext>
            </a:extLst>
          </p:cNvPr>
          <p:cNvSpPr txBox="1"/>
          <p:nvPr/>
        </p:nvSpPr>
        <p:spPr>
          <a:xfrm>
            <a:off x="12962964" y="3287155"/>
            <a:ext cx="5015753" cy="1994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sz="16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EXEMPLO:</a:t>
            </a:r>
          </a:p>
          <a:p>
            <a:pPr>
              <a:lnSpc>
                <a:spcPct val="200000"/>
              </a:lnSpc>
            </a:pPr>
            <a:r>
              <a:rPr lang="pt-BR" sz="16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Input:</a:t>
            </a:r>
            <a:r>
              <a:rPr lang="pt-BR" sz="1600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 Idade = "duzentos anos", Salário = </a:t>
            </a:r>
            <a:r>
              <a:rPr lang="pt-BR" sz="1600" dirty="0" err="1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null</a:t>
            </a:r>
            <a:endParaRPr lang="pt-BR" sz="1600" dirty="0">
              <a:solidFill>
                <a:srgbClr val="002867"/>
              </a:solidFill>
              <a:latin typeface="Krub" pitchFamily="2" charset="-34"/>
              <a:cs typeface="Krub" pitchFamily="2" charset="-34"/>
            </a:endParaRPr>
          </a:p>
          <a:p>
            <a:pPr>
              <a:lnSpc>
                <a:spcPct val="200000"/>
              </a:lnSpc>
            </a:pPr>
            <a:r>
              <a:rPr lang="pt-BR" sz="16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Modelo: </a:t>
            </a:r>
            <a:r>
              <a:rPr lang="pt-BR" sz="1600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Previsão de Risco de Crédito</a:t>
            </a:r>
          </a:p>
          <a:p>
            <a:pPr>
              <a:lnSpc>
                <a:spcPct val="200000"/>
              </a:lnSpc>
            </a:pPr>
            <a:r>
              <a:rPr lang="pt-BR" sz="16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Output: </a:t>
            </a:r>
            <a:r>
              <a:rPr lang="pt-BR" sz="1600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Decisão errada / Prejuízo.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A0759E46-EDEB-F86A-F3F9-B678DABCC65C}"/>
              </a:ext>
            </a:extLst>
          </p:cNvPr>
          <p:cNvSpPr txBox="1"/>
          <p:nvPr/>
        </p:nvSpPr>
        <p:spPr>
          <a:xfrm>
            <a:off x="987214" y="961351"/>
            <a:ext cx="38644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O Portfólio (GitHub)</a:t>
            </a:r>
          </a:p>
          <a:p>
            <a:r>
              <a:rPr lang="pt-BR" sz="24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Avaliação continuada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D3B5053-2CBD-3059-62FC-BCF56A5CD2B2}"/>
              </a:ext>
            </a:extLst>
          </p:cNvPr>
          <p:cNvSpPr txBox="1"/>
          <p:nvPr/>
        </p:nvSpPr>
        <p:spPr>
          <a:xfrm>
            <a:off x="610697" y="3585789"/>
            <a:ext cx="5682527" cy="1431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002056"/>
                </a:solidFill>
                <a:latin typeface="Krub" panose="00000500000000000000" pitchFamily="2" charset="-34"/>
                <a:cs typeface="Krub" panose="00000500000000000000" pitchFamily="2" charset="-34"/>
              </a:rPr>
              <a:t>Repositório: data-</a:t>
            </a:r>
            <a:r>
              <a:rPr lang="pt-BR" sz="2000" b="1" dirty="0" err="1">
                <a:solidFill>
                  <a:srgbClr val="002056"/>
                </a:solidFill>
                <a:latin typeface="Krub" panose="00000500000000000000" pitchFamily="2" charset="-34"/>
                <a:cs typeface="Krub" panose="00000500000000000000" pitchFamily="2" charset="-34"/>
              </a:rPr>
              <a:t>extraction</a:t>
            </a:r>
            <a:r>
              <a:rPr lang="pt-BR" sz="2000" b="1" dirty="0">
                <a:solidFill>
                  <a:srgbClr val="002056"/>
                </a:solidFill>
                <a:latin typeface="Krub" panose="00000500000000000000" pitchFamily="2" charset="-34"/>
                <a:cs typeface="Krub" panose="00000500000000000000" pitchFamily="2" charset="-34"/>
              </a:rPr>
              <a:t>-</a:t>
            </a:r>
            <a:r>
              <a:rPr lang="pt-BR" sz="2000" b="1" dirty="0" err="1">
                <a:solidFill>
                  <a:srgbClr val="002056"/>
                </a:solidFill>
                <a:latin typeface="Krub" panose="00000500000000000000" pitchFamily="2" charset="-34"/>
                <a:cs typeface="Krub" panose="00000500000000000000" pitchFamily="2" charset="-34"/>
              </a:rPr>
              <a:t>course</a:t>
            </a:r>
            <a:endParaRPr lang="pt-BR" sz="2000" b="1" dirty="0">
              <a:solidFill>
                <a:srgbClr val="002056"/>
              </a:solidFill>
              <a:latin typeface="Krub" panose="00000500000000000000" pitchFamily="2" charset="-34"/>
              <a:cs typeface="Krub" panose="00000500000000000000" pitchFamily="2" charset="-34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002056"/>
                </a:solidFill>
                <a:latin typeface="Krub" panose="00000500000000000000" pitchFamily="2" charset="-34"/>
                <a:cs typeface="Krub" panose="00000500000000000000" pitchFamily="2" charset="-34"/>
              </a:rPr>
              <a:t>Organização: Pastas por aula/lab.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002056"/>
                </a:solidFill>
                <a:latin typeface="Krub" panose="00000500000000000000" pitchFamily="2" charset="-34"/>
                <a:cs typeface="Krub" panose="00000500000000000000" pitchFamily="2" charset="-34"/>
              </a:rPr>
              <a:t>Documentação: README.md.</a:t>
            </a:r>
            <a:endParaRPr lang="pt-AO" sz="2000" dirty="0">
              <a:solidFill>
                <a:srgbClr val="002056"/>
              </a:solidFill>
              <a:latin typeface="Krub" panose="00000500000000000000" pitchFamily="2" charset="-34"/>
              <a:cs typeface="Krub" panose="00000500000000000000" pitchFamily="2" charset="-34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74F49FF-B49A-260F-37C8-84755454C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144" y="289112"/>
            <a:ext cx="6321695" cy="627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2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CDC442CB-08DB-3316-A5F1-1094D75BCD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9"/>
          <a:stretch/>
        </p:blipFill>
        <p:spPr>
          <a:xfrm>
            <a:off x="-3008" y="0"/>
            <a:ext cx="12191980" cy="685671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1CE73E7-46D6-BEE5-1173-FFE4B3574B11}"/>
              </a:ext>
            </a:extLst>
          </p:cNvPr>
          <p:cNvSpPr txBox="1"/>
          <p:nvPr/>
        </p:nvSpPr>
        <p:spPr>
          <a:xfrm>
            <a:off x="12962964" y="3287155"/>
            <a:ext cx="5015753" cy="1994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sz="16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EXEMPLO:</a:t>
            </a:r>
          </a:p>
          <a:p>
            <a:pPr>
              <a:lnSpc>
                <a:spcPct val="200000"/>
              </a:lnSpc>
            </a:pPr>
            <a:r>
              <a:rPr lang="pt-BR" sz="16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Input:</a:t>
            </a:r>
            <a:r>
              <a:rPr lang="pt-BR" sz="1600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 Idade = "duzentos anos", Salário = </a:t>
            </a:r>
            <a:r>
              <a:rPr lang="pt-BR" sz="1600" dirty="0" err="1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null</a:t>
            </a:r>
            <a:endParaRPr lang="pt-BR" sz="1600" dirty="0">
              <a:solidFill>
                <a:srgbClr val="002867"/>
              </a:solidFill>
              <a:latin typeface="Krub" pitchFamily="2" charset="-34"/>
              <a:cs typeface="Krub" pitchFamily="2" charset="-34"/>
            </a:endParaRPr>
          </a:p>
          <a:p>
            <a:pPr>
              <a:lnSpc>
                <a:spcPct val="200000"/>
              </a:lnSpc>
            </a:pPr>
            <a:r>
              <a:rPr lang="pt-BR" sz="16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Modelo: </a:t>
            </a:r>
            <a:r>
              <a:rPr lang="pt-BR" sz="1600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Previsão de Risco de Crédito</a:t>
            </a:r>
          </a:p>
          <a:p>
            <a:pPr>
              <a:lnSpc>
                <a:spcPct val="200000"/>
              </a:lnSpc>
            </a:pPr>
            <a:r>
              <a:rPr lang="pt-BR" sz="16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Output: </a:t>
            </a:r>
            <a:r>
              <a:rPr lang="pt-BR" sz="1600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Decisão errada / Prejuízo.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A0759E46-EDEB-F86A-F3F9-B678DABCC65C}"/>
              </a:ext>
            </a:extLst>
          </p:cNvPr>
          <p:cNvSpPr txBox="1"/>
          <p:nvPr/>
        </p:nvSpPr>
        <p:spPr>
          <a:xfrm>
            <a:off x="987214" y="961351"/>
            <a:ext cx="38644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O Portfólio (GitHub)</a:t>
            </a:r>
          </a:p>
          <a:p>
            <a:r>
              <a:rPr lang="pt-BR" sz="24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Avaliação continuada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D3B5053-2CBD-3059-62FC-BCF56A5CD2B2}"/>
              </a:ext>
            </a:extLst>
          </p:cNvPr>
          <p:cNvSpPr txBox="1"/>
          <p:nvPr/>
        </p:nvSpPr>
        <p:spPr>
          <a:xfrm>
            <a:off x="610697" y="3585789"/>
            <a:ext cx="5682527" cy="1431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002056"/>
                </a:solidFill>
                <a:latin typeface="Krub" panose="00000500000000000000" pitchFamily="2" charset="-34"/>
                <a:cs typeface="Krub" panose="00000500000000000000" pitchFamily="2" charset="-34"/>
              </a:rPr>
              <a:t>Repositório: data-</a:t>
            </a:r>
            <a:r>
              <a:rPr lang="pt-BR" sz="2000" b="1" dirty="0" err="1">
                <a:solidFill>
                  <a:srgbClr val="002056"/>
                </a:solidFill>
                <a:latin typeface="Krub" panose="00000500000000000000" pitchFamily="2" charset="-34"/>
                <a:cs typeface="Krub" panose="00000500000000000000" pitchFamily="2" charset="-34"/>
              </a:rPr>
              <a:t>extraction</a:t>
            </a:r>
            <a:r>
              <a:rPr lang="pt-BR" sz="2000" b="1" dirty="0">
                <a:solidFill>
                  <a:srgbClr val="002056"/>
                </a:solidFill>
                <a:latin typeface="Krub" panose="00000500000000000000" pitchFamily="2" charset="-34"/>
                <a:cs typeface="Krub" panose="00000500000000000000" pitchFamily="2" charset="-34"/>
              </a:rPr>
              <a:t>-</a:t>
            </a:r>
            <a:r>
              <a:rPr lang="pt-BR" sz="2000" b="1" dirty="0" err="1">
                <a:solidFill>
                  <a:srgbClr val="002056"/>
                </a:solidFill>
                <a:latin typeface="Krub" panose="00000500000000000000" pitchFamily="2" charset="-34"/>
                <a:cs typeface="Krub" panose="00000500000000000000" pitchFamily="2" charset="-34"/>
              </a:rPr>
              <a:t>course</a:t>
            </a:r>
            <a:endParaRPr lang="pt-BR" sz="2000" b="1" dirty="0">
              <a:solidFill>
                <a:srgbClr val="002056"/>
              </a:solidFill>
              <a:latin typeface="Krub" panose="00000500000000000000" pitchFamily="2" charset="-34"/>
              <a:cs typeface="Krub" panose="00000500000000000000" pitchFamily="2" charset="-34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002056"/>
                </a:solidFill>
                <a:latin typeface="Krub" panose="00000500000000000000" pitchFamily="2" charset="-34"/>
                <a:cs typeface="Krub" panose="00000500000000000000" pitchFamily="2" charset="-34"/>
              </a:rPr>
              <a:t>Organização: Pastas por aula/lab.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002056"/>
                </a:solidFill>
                <a:latin typeface="Krub" panose="00000500000000000000" pitchFamily="2" charset="-34"/>
                <a:cs typeface="Krub" panose="00000500000000000000" pitchFamily="2" charset="-34"/>
              </a:rPr>
              <a:t>Documentação: README.md.</a:t>
            </a:r>
            <a:endParaRPr lang="pt-AO" sz="2000" dirty="0">
              <a:solidFill>
                <a:srgbClr val="002056"/>
              </a:solidFill>
              <a:latin typeface="Krub" panose="00000500000000000000" pitchFamily="2" charset="-34"/>
              <a:cs typeface="Krub" panose="00000500000000000000" pitchFamily="2" charset="-34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459396C-2B50-085B-D309-49EF82175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0203" y="105751"/>
            <a:ext cx="6576630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91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CDC442CB-08DB-3316-A5F1-1094D75BCD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9"/>
          <a:stretch/>
        </p:blipFill>
        <p:spPr>
          <a:xfrm>
            <a:off x="-3008" y="0"/>
            <a:ext cx="12191980" cy="685671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1CE73E7-46D6-BEE5-1173-FFE4B3574B11}"/>
              </a:ext>
            </a:extLst>
          </p:cNvPr>
          <p:cNvSpPr txBox="1"/>
          <p:nvPr/>
        </p:nvSpPr>
        <p:spPr>
          <a:xfrm>
            <a:off x="12962964" y="3287155"/>
            <a:ext cx="5015753" cy="1994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sz="16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EXEMPLO:</a:t>
            </a:r>
          </a:p>
          <a:p>
            <a:pPr>
              <a:lnSpc>
                <a:spcPct val="200000"/>
              </a:lnSpc>
            </a:pPr>
            <a:r>
              <a:rPr lang="pt-BR" sz="16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Input:</a:t>
            </a:r>
            <a:r>
              <a:rPr lang="pt-BR" sz="1600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 Idade = "duzentos anos", Salário = </a:t>
            </a:r>
            <a:r>
              <a:rPr lang="pt-BR" sz="1600" dirty="0" err="1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null</a:t>
            </a:r>
            <a:endParaRPr lang="pt-BR" sz="1600" dirty="0">
              <a:solidFill>
                <a:srgbClr val="002867"/>
              </a:solidFill>
              <a:latin typeface="Krub" pitchFamily="2" charset="-34"/>
              <a:cs typeface="Krub" pitchFamily="2" charset="-34"/>
            </a:endParaRPr>
          </a:p>
          <a:p>
            <a:pPr>
              <a:lnSpc>
                <a:spcPct val="200000"/>
              </a:lnSpc>
            </a:pPr>
            <a:r>
              <a:rPr lang="pt-BR" sz="16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Modelo: </a:t>
            </a:r>
            <a:r>
              <a:rPr lang="pt-BR" sz="1600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Previsão de Risco de Crédito</a:t>
            </a:r>
          </a:p>
          <a:p>
            <a:pPr>
              <a:lnSpc>
                <a:spcPct val="200000"/>
              </a:lnSpc>
            </a:pPr>
            <a:r>
              <a:rPr lang="pt-BR" sz="16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Output: </a:t>
            </a:r>
            <a:r>
              <a:rPr lang="pt-BR" sz="1600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Decisão errada / Prejuízo.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A0759E46-EDEB-F86A-F3F9-B678DABCC65C}"/>
              </a:ext>
            </a:extLst>
          </p:cNvPr>
          <p:cNvSpPr txBox="1"/>
          <p:nvPr/>
        </p:nvSpPr>
        <p:spPr>
          <a:xfrm>
            <a:off x="987214" y="961351"/>
            <a:ext cx="38644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O Portfólio (GitHub)</a:t>
            </a:r>
          </a:p>
          <a:p>
            <a:r>
              <a:rPr lang="pt-BR" sz="24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Avaliação continuada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D3B5053-2CBD-3059-62FC-BCF56A5CD2B2}"/>
              </a:ext>
            </a:extLst>
          </p:cNvPr>
          <p:cNvSpPr txBox="1"/>
          <p:nvPr/>
        </p:nvSpPr>
        <p:spPr>
          <a:xfrm>
            <a:off x="610697" y="3585789"/>
            <a:ext cx="5682527" cy="1431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002056"/>
                </a:solidFill>
                <a:latin typeface="Krub" panose="00000500000000000000" pitchFamily="2" charset="-34"/>
                <a:cs typeface="Krub" panose="00000500000000000000" pitchFamily="2" charset="-34"/>
              </a:rPr>
              <a:t>Repositório: data-</a:t>
            </a:r>
            <a:r>
              <a:rPr lang="pt-BR" sz="2000" b="1" dirty="0" err="1">
                <a:solidFill>
                  <a:srgbClr val="002056"/>
                </a:solidFill>
                <a:latin typeface="Krub" panose="00000500000000000000" pitchFamily="2" charset="-34"/>
                <a:cs typeface="Krub" panose="00000500000000000000" pitchFamily="2" charset="-34"/>
              </a:rPr>
              <a:t>extraction</a:t>
            </a:r>
            <a:r>
              <a:rPr lang="pt-BR" sz="2000" b="1" dirty="0">
                <a:solidFill>
                  <a:srgbClr val="002056"/>
                </a:solidFill>
                <a:latin typeface="Krub" panose="00000500000000000000" pitchFamily="2" charset="-34"/>
                <a:cs typeface="Krub" panose="00000500000000000000" pitchFamily="2" charset="-34"/>
              </a:rPr>
              <a:t>-</a:t>
            </a:r>
            <a:r>
              <a:rPr lang="pt-BR" sz="2000" b="1" dirty="0" err="1">
                <a:solidFill>
                  <a:srgbClr val="002056"/>
                </a:solidFill>
                <a:latin typeface="Krub" panose="00000500000000000000" pitchFamily="2" charset="-34"/>
                <a:cs typeface="Krub" panose="00000500000000000000" pitchFamily="2" charset="-34"/>
              </a:rPr>
              <a:t>course</a:t>
            </a:r>
            <a:endParaRPr lang="pt-BR" sz="2000" b="1" dirty="0">
              <a:solidFill>
                <a:srgbClr val="002056"/>
              </a:solidFill>
              <a:latin typeface="Krub" panose="00000500000000000000" pitchFamily="2" charset="-34"/>
              <a:cs typeface="Krub" panose="00000500000000000000" pitchFamily="2" charset="-34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002056"/>
                </a:solidFill>
                <a:latin typeface="Krub" panose="00000500000000000000" pitchFamily="2" charset="-34"/>
                <a:cs typeface="Krub" panose="00000500000000000000" pitchFamily="2" charset="-34"/>
              </a:rPr>
              <a:t>Organização: Pastas por aula/lab.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002056"/>
                </a:solidFill>
                <a:latin typeface="Krub" panose="00000500000000000000" pitchFamily="2" charset="-34"/>
                <a:cs typeface="Krub" panose="00000500000000000000" pitchFamily="2" charset="-34"/>
              </a:rPr>
              <a:t>Documentação: README.md.</a:t>
            </a:r>
            <a:endParaRPr lang="pt-AO" sz="2000" dirty="0">
              <a:solidFill>
                <a:srgbClr val="002056"/>
              </a:solidFill>
              <a:latin typeface="Krub" panose="00000500000000000000" pitchFamily="2" charset="-34"/>
              <a:cs typeface="Krub" panose="00000500000000000000" pitchFamily="2" charset="-34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0EFAB98-1434-899E-FEAD-46BD31CD8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135" y="101940"/>
            <a:ext cx="6652837" cy="665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6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CDC442CB-08DB-3316-A5F1-1094D75BCD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9"/>
          <a:stretch/>
        </p:blipFill>
        <p:spPr>
          <a:xfrm>
            <a:off x="-3008" y="0"/>
            <a:ext cx="12191980" cy="685671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1CE73E7-46D6-BEE5-1173-FFE4B3574B11}"/>
              </a:ext>
            </a:extLst>
          </p:cNvPr>
          <p:cNvSpPr txBox="1"/>
          <p:nvPr/>
        </p:nvSpPr>
        <p:spPr>
          <a:xfrm>
            <a:off x="12962964" y="3287155"/>
            <a:ext cx="5015753" cy="1994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sz="16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EXEMPLO:</a:t>
            </a:r>
          </a:p>
          <a:p>
            <a:pPr>
              <a:lnSpc>
                <a:spcPct val="200000"/>
              </a:lnSpc>
            </a:pPr>
            <a:r>
              <a:rPr lang="pt-BR" sz="16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Input:</a:t>
            </a:r>
            <a:r>
              <a:rPr lang="pt-BR" sz="1600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 Idade = "duzentos anos", Salário = </a:t>
            </a:r>
            <a:r>
              <a:rPr lang="pt-BR" sz="1600" dirty="0" err="1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null</a:t>
            </a:r>
            <a:endParaRPr lang="pt-BR" sz="1600" dirty="0">
              <a:solidFill>
                <a:srgbClr val="002867"/>
              </a:solidFill>
              <a:latin typeface="Krub" pitchFamily="2" charset="-34"/>
              <a:cs typeface="Krub" pitchFamily="2" charset="-34"/>
            </a:endParaRPr>
          </a:p>
          <a:p>
            <a:pPr>
              <a:lnSpc>
                <a:spcPct val="200000"/>
              </a:lnSpc>
            </a:pPr>
            <a:r>
              <a:rPr lang="pt-BR" sz="16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Modelo: </a:t>
            </a:r>
            <a:r>
              <a:rPr lang="pt-BR" sz="1600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Previsão de Risco de Crédito</a:t>
            </a:r>
          </a:p>
          <a:p>
            <a:pPr>
              <a:lnSpc>
                <a:spcPct val="200000"/>
              </a:lnSpc>
            </a:pPr>
            <a:r>
              <a:rPr lang="pt-BR" sz="16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Output: </a:t>
            </a:r>
            <a:r>
              <a:rPr lang="pt-BR" sz="1600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Decisão errada / Prejuízo.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A0759E46-EDEB-F86A-F3F9-B678DABCC65C}"/>
              </a:ext>
            </a:extLst>
          </p:cNvPr>
          <p:cNvSpPr txBox="1"/>
          <p:nvPr/>
        </p:nvSpPr>
        <p:spPr>
          <a:xfrm>
            <a:off x="1091715" y="1322720"/>
            <a:ext cx="931938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Atividade Prática de Hoje</a:t>
            </a:r>
          </a:p>
          <a:p>
            <a:r>
              <a:rPr lang="pt-BR" sz="4400" b="0" i="0" dirty="0">
                <a:solidFill>
                  <a:srgbClr val="002056"/>
                </a:solidFill>
                <a:effectLst/>
                <a:latin typeface="-apple-system"/>
              </a:rPr>
              <a:t>H</a:t>
            </a:r>
            <a:r>
              <a:rPr lang="pt-AO" sz="4400" b="0" i="0" dirty="0">
                <a:solidFill>
                  <a:srgbClr val="002056"/>
                </a:solidFill>
                <a:effectLst/>
                <a:latin typeface="-apple-system"/>
              </a:rPr>
              <a:t>ands-on: Setup Inicial</a:t>
            </a:r>
            <a:endParaRPr lang="pt-BR" sz="4400" b="1" dirty="0">
              <a:solidFill>
                <a:srgbClr val="002056"/>
              </a:solidFill>
              <a:latin typeface="Krub" pitchFamily="2" charset="-34"/>
              <a:cs typeface="Krub" pitchFamily="2" charset="-34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D3B5053-2CBD-3059-62FC-BCF56A5CD2B2}"/>
              </a:ext>
            </a:extLst>
          </p:cNvPr>
          <p:cNvSpPr txBox="1"/>
          <p:nvPr/>
        </p:nvSpPr>
        <p:spPr>
          <a:xfrm>
            <a:off x="788128" y="3089406"/>
            <a:ext cx="9139644" cy="2959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002056"/>
                </a:solidFill>
                <a:latin typeface="Krub" panose="00000500000000000000" pitchFamily="2" charset="-34"/>
                <a:cs typeface="Krub" panose="00000500000000000000" pitchFamily="2" charset="-34"/>
              </a:rPr>
              <a:t>Passo a passo: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2056"/>
                </a:solidFill>
                <a:latin typeface="Krub" panose="00000500000000000000" pitchFamily="2" charset="-34"/>
                <a:cs typeface="Krub" panose="00000500000000000000" pitchFamily="2" charset="-34"/>
              </a:rPr>
              <a:t>Crie uma conta no GitHub (se não tiver).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2056"/>
                </a:solidFill>
                <a:latin typeface="Krub" panose="00000500000000000000" pitchFamily="2" charset="-34"/>
                <a:cs typeface="Krub" panose="00000500000000000000" pitchFamily="2" charset="-34"/>
              </a:rPr>
              <a:t>Crie um novo repositório público: </a:t>
            </a:r>
            <a:r>
              <a:rPr lang="pt-BR" dirty="0">
                <a:solidFill>
                  <a:srgbClr val="002056"/>
                </a:solidFill>
                <a:highlight>
                  <a:srgbClr val="C0C0C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data-</a:t>
            </a:r>
            <a:r>
              <a:rPr lang="pt-BR" dirty="0" err="1">
                <a:solidFill>
                  <a:srgbClr val="002056"/>
                </a:solidFill>
                <a:highlight>
                  <a:srgbClr val="C0C0C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extraction</a:t>
            </a:r>
            <a:r>
              <a:rPr lang="pt-BR" dirty="0">
                <a:solidFill>
                  <a:srgbClr val="002056"/>
                </a:solidFill>
                <a:highlight>
                  <a:srgbClr val="C0C0C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-</a:t>
            </a:r>
            <a:r>
              <a:rPr lang="pt-BR" dirty="0" err="1">
                <a:solidFill>
                  <a:srgbClr val="002056"/>
                </a:solidFill>
                <a:highlight>
                  <a:srgbClr val="C0C0C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course</a:t>
            </a:r>
            <a:r>
              <a:rPr lang="pt-BR" dirty="0">
                <a:solidFill>
                  <a:srgbClr val="002056"/>
                </a:solidFill>
                <a:highlight>
                  <a:srgbClr val="C0C0C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2056"/>
                </a:solidFill>
                <a:latin typeface="Krub" panose="00000500000000000000" pitchFamily="2" charset="-34"/>
                <a:cs typeface="Krub" panose="00000500000000000000" pitchFamily="2" charset="-34"/>
              </a:rPr>
              <a:t>Crie um arquivo </a:t>
            </a:r>
            <a:r>
              <a:rPr lang="pt-BR" dirty="0">
                <a:solidFill>
                  <a:srgbClr val="002056"/>
                </a:solidFill>
                <a:highlight>
                  <a:srgbClr val="C0C0C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README.md </a:t>
            </a:r>
            <a:r>
              <a:rPr lang="pt-BR" dirty="0">
                <a:solidFill>
                  <a:srgbClr val="002056"/>
                </a:solidFill>
                <a:latin typeface="Krub" panose="00000500000000000000" pitchFamily="2" charset="-34"/>
                <a:cs typeface="Krub" panose="00000500000000000000" pitchFamily="2" charset="-34"/>
              </a:rPr>
              <a:t>com uma breve descrição: "Portfólio da disciplina de Extração e Preparação de Dados...".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2056"/>
                </a:solidFill>
                <a:latin typeface="Krub" panose="00000500000000000000" pitchFamily="2" charset="-34"/>
                <a:cs typeface="Krub" panose="00000500000000000000" pitchFamily="2" charset="-34"/>
              </a:rPr>
              <a:t>Clone o repositório na sua máquina (ou configure o </a:t>
            </a:r>
            <a:r>
              <a:rPr lang="pt-BR" dirty="0" err="1">
                <a:solidFill>
                  <a:srgbClr val="002056"/>
                </a:solidFill>
                <a:latin typeface="Krub" panose="00000500000000000000" pitchFamily="2" charset="-34"/>
                <a:cs typeface="Krub" panose="00000500000000000000" pitchFamily="2" charset="-34"/>
              </a:rPr>
              <a:t>Colab</a:t>
            </a:r>
            <a:r>
              <a:rPr lang="pt-BR" dirty="0">
                <a:solidFill>
                  <a:srgbClr val="002056"/>
                </a:solidFill>
                <a:latin typeface="Krub" panose="00000500000000000000" pitchFamily="2" charset="-34"/>
                <a:cs typeface="Krub" panose="00000500000000000000" pitchFamily="2" charset="-34"/>
              </a:rPr>
              <a:t> para salvar lá).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2056"/>
                </a:solidFill>
                <a:latin typeface="Krub" panose="00000500000000000000" pitchFamily="2" charset="-34"/>
                <a:cs typeface="Krub" panose="00000500000000000000" pitchFamily="2" charset="-34"/>
              </a:rPr>
              <a:t>Envie o link do </a:t>
            </a:r>
            <a:r>
              <a:rPr lang="pt-BR" dirty="0" err="1">
                <a:solidFill>
                  <a:srgbClr val="002056"/>
                </a:solidFill>
                <a:latin typeface="Krub" panose="00000500000000000000" pitchFamily="2" charset="-34"/>
                <a:cs typeface="Krub" panose="00000500000000000000" pitchFamily="2" charset="-34"/>
              </a:rPr>
              <a:t>repo</a:t>
            </a:r>
            <a:r>
              <a:rPr lang="pt-BR" dirty="0">
                <a:solidFill>
                  <a:srgbClr val="002056"/>
                </a:solidFill>
                <a:latin typeface="Krub" panose="00000500000000000000" pitchFamily="2" charset="-34"/>
                <a:cs typeface="Krub" panose="00000500000000000000" pitchFamily="2" charset="-34"/>
              </a:rPr>
              <a:t> no formulário na documentação da atividade:</a:t>
            </a:r>
            <a:endParaRPr lang="pt-AO" dirty="0">
              <a:solidFill>
                <a:srgbClr val="002056"/>
              </a:solidFill>
              <a:latin typeface="Krub" panose="00000500000000000000" pitchFamily="2" charset="-34"/>
              <a:cs typeface="Krub" panose="00000500000000000000" pitchFamily="2" charset="-34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9337510-BF6A-2553-6B92-4DFC210CAAD0}"/>
              </a:ext>
            </a:extLst>
          </p:cNvPr>
          <p:cNvSpPr txBox="1"/>
          <p:nvPr/>
        </p:nvSpPr>
        <p:spPr>
          <a:xfrm>
            <a:off x="3227660" y="6048806"/>
            <a:ext cx="89872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AO" sz="2800" b="1" dirty="0"/>
              <a:t>https://gemini.google.com/share/2d37d96d193b</a:t>
            </a:r>
          </a:p>
        </p:txBody>
      </p:sp>
      <p:sp>
        <p:nvSpPr>
          <p:cNvPr id="7" name="AutoShape 2" descr="QR">
            <a:extLst>
              <a:ext uri="{FF2B5EF4-FFF2-40B4-BE49-F238E27FC236}">
                <a16:creationId xmlns:a16="http://schemas.microsoft.com/office/drawing/2014/main" id="{287B8495-BE38-0BDA-5522-94ECF7396F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AO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647DAEF-BF0A-512C-4670-964E91CBE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4287" y="2281494"/>
            <a:ext cx="2415749" cy="240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79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6102829B-711A-D5E1-2B12-7A3797AE16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9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C8B44AEB-94B5-0647-A77E-5A34588343A3}"/>
              </a:ext>
            </a:extLst>
          </p:cNvPr>
          <p:cNvSpPr txBox="1"/>
          <p:nvPr/>
        </p:nvSpPr>
        <p:spPr>
          <a:xfrm>
            <a:off x="1452850" y="342904"/>
            <a:ext cx="2981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Agenda do Dia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F757E49-CB8E-6846-B64B-1B729442F044}"/>
              </a:ext>
            </a:extLst>
          </p:cNvPr>
          <p:cNvSpPr txBox="1"/>
          <p:nvPr/>
        </p:nvSpPr>
        <p:spPr>
          <a:xfrm>
            <a:off x="1452850" y="1584816"/>
            <a:ext cx="9721187" cy="3905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Quem sou eu?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O que é esta disciplina? (Ementa e Objetivos)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A Importância do Data </a:t>
            </a:r>
            <a:r>
              <a:rPr lang="pt-BR" sz="2800" dirty="0" err="1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Prep</a:t>
            </a:r>
            <a:r>
              <a:rPr lang="pt-BR" sz="2800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 ("</a:t>
            </a:r>
            <a:r>
              <a:rPr lang="pt-BR" sz="2800" i="1" dirty="0" err="1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Garbage</a:t>
            </a:r>
            <a:r>
              <a:rPr lang="pt-BR" sz="2800" i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 In, </a:t>
            </a:r>
            <a:r>
              <a:rPr lang="pt-BR" sz="2800" i="1" dirty="0" err="1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Garbage</a:t>
            </a:r>
            <a:r>
              <a:rPr lang="pt-BR" sz="2800" i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 Out</a:t>
            </a:r>
            <a:r>
              <a:rPr lang="pt-BR" sz="2800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")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Metodologia e Ferramentas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Sistema de Avaliação (AP1, AP2, AC)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Atividade Prática: Setup Inicial</a:t>
            </a:r>
          </a:p>
        </p:txBody>
      </p:sp>
      <p:pic>
        <p:nvPicPr>
          <p:cNvPr id="26" name="Imagem 25" descr="Logotipo&#10;&#10;Descrição gerada automaticamente">
            <a:extLst>
              <a:ext uri="{FF2B5EF4-FFF2-40B4-BE49-F238E27FC236}">
                <a16:creationId xmlns:a16="http://schemas.microsoft.com/office/drawing/2014/main" id="{E0F1735D-C54E-67C8-18DC-EF798336E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9986" y="-102848"/>
            <a:ext cx="3000292" cy="168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659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CDC442CB-08DB-3316-A5F1-1094D75BCD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9"/>
          <a:stretch/>
        </p:blipFill>
        <p:spPr>
          <a:xfrm>
            <a:off x="-3008" y="0"/>
            <a:ext cx="12191980" cy="685671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1CE73E7-46D6-BEE5-1173-FFE4B3574B11}"/>
              </a:ext>
            </a:extLst>
          </p:cNvPr>
          <p:cNvSpPr txBox="1"/>
          <p:nvPr/>
        </p:nvSpPr>
        <p:spPr>
          <a:xfrm>
            <a:off x="12962964" y="3287155"/>
            <a:ext cx="5015753" cy="1994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sz="16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EXEMPLO:</a:t>
            </a:r>
          </a:p>
          <a:p>
            <a:pPr>
              <a:lnSpc>
                <a:spcPct val="200000"/>
              </a:lnSpc>
            </a:pPr>
            <a:r>
              <a:rPr lang="pt-BR" sz="16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Input:</a:t>
            </a:r>
            <a:r>
              <a:rPr lang="pt-BR" sz="1600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 Idade = "duzentos anos", Salário = </a:t>
            </a:r>
            <a:r>
              <a:rPr lang="pt-BR" sz="1600" dirty="0" err="1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null</a:t>
            </a:r>
            <a:endParaRPr lang="pt-BR" sz="1600" dirty="0">
              <a:solidFill>
                <a:srgbClr val="002867"/>
              </a:solidFill>
              <a:latin typeface="Krub" pitchFamily="2" charset="-34"/>
              <a:cs typeface="Krub" pitchFamily="2" charset="-34"/>
            </a:endParaRPr>
          </a:p>
          <a:p>
            <a:pPr>
              <a:lnSpc>
                <a:spcPct val="200000"/>
              </a:lnSpc>
            </a:pPr>
            <a:r>
              <a:rPr lang="pt-BR" sz="16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Modelo: </a:t>
            </a:r>
            <a:r>
              <a:rPr lang="pt-BR" sz="1600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Previsão de Risco de Crédito</a:t>
            </a:r>
          </a:p>
          <a:p>
            <a:pPr>
              <a:lnSpc>
                <a:spcPct val="200000"/>
              </a:lnSpc>
            </a:pPr>
            <a:r>
              <a:rPr lang="pt-BR" sz="16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Output: </a:t>
            </a:r>
            <a:r>
              <a:rPr lang="pt-BR" sz="1600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Decisão errada / Prejuízo.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A0759E46-EDEB-F86A-F3F9-B678DABCC65C}"/>
              </a:ext>
            </a:extLst>
          </p:cNvPr>
          <p:cNvSpPr txBox="1"/>
          <p:nvPr/>
        </p:nvSpPr>
        <p:spPr>
          <a:xfrm>
            <a:off x="1091715" y="1322720"/>
            <a:ext cx="9319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Próxima Aula (Spoiler)</a:t>
            </a:r>
            <a:endParaRPr lang="pt-BR" sz="4400" b="1" dirty="0">
              <a:solidFill>
                <a:srgbClr val="002056"/>
              </a:solidFill>
              <a:latin typeface="Krub" pitchFamily="2" charset="-34"/>
              <a:cs typeface="Krub" pitchFamily="2" charset="-34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D3B5053-2CBD-3059-62FC-BCF56A5CD2B2}"/>
              </a:ext>
            </a:extLst>
          </p:cNvPr>
          <p:cNvSpPr txBox="1"/>
          <p:nvPr/>
        </p:nvSpPr>
        <p:spPr>
          <a:xfrm>
            <a:off x="2034549" y="2754135"/>
            <a:ext cx="9173383" cy="674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002056"/>
                </a:solidFill>
                <a:latin typeface="Krub" panose="00000500000000000000" pitchFamily="2" charset="-34"/>
                <a:cs typeface="Krub" panose="00000500000000000000" pitchFamily="2" charset="-34"/>
              </a:rPr>
              <a:t> Aula 02 - Extração de Dados: Arquivos Planos</a:t>
            </a:r>
            <a:endParaRPr lang="pt-AO" sz="2800" dirty="0">
              <a:solidFill>
                <a:srgbClr val="002056"/>
              </a:solidFill>
              <a:latin typeface="Krub" panose="00000500000000000000" pitchFamily="2" charset="-34"/>
              <a:cs typeface="Krub" panose="00000500000000000000" pitchFamily="2" charset="-34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82CD335-3294-A1DC-D954-A10679E15C73}"/>
              </a:ext>
            </a:extLst>
          </p:cNvPr>
          <p:cNvSpPr txBox="1"/>
          <p:nvPr/>
        </p:nvSpPr>
        <p:spPr>
          <a:xfrm>
            <a:off x="1599360" y="3922967"/>
            <a:ext cx="898724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0" i="0" dirty="0">
                <a:solidFill>
                  <a:srgbClr val="002056"/>
                </a:solidFill>
                <a:effectLst/>
                <a:latin typeface="-apple-system"/>
              </a:rPr>
              <a:t>Tragam seus computadores com Python/Anaconda instalado ou acesso ao Google </a:t>
            </a:r>
            <a:r>
              <a:rPr lang="pt-BR" sz="3200" b="0" i="0" dirty="0" err="1">
                <a:solidFill>
                  <a:srgbClr val="002056"/>
                </a:solidFill>
                <a:effectLst/>
                <a:latin typeface="-apple-system"/>
              </a:rPr>
              <a:t>Colab</a:t>
            </a:r>
            <a:r>
              <a:rPr lang="pt-BR" sz="3200" b="0" i="0" dirty="0">
                <a:solidFill>
                  <a:srgbClr val="002056"/>
                </a:solidFill>
                <a:effectLst/>
                <a:latin typeface="-apple-system"/>
              </a:rPr>
              <a:t> garantido.</a:t>
            </a:r>
            <a:endParaRPr lang="pt-AO" sz="3200" dirty="0">
              <a:solidFill>
                <a:srgbClr val="002056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B79FE12-012E-1A9E-25C7-B8F2606572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6830" r="80593" b="41579"/>
          <a:stretch/>
        </p:blipFill>
        <p:spPr>
          <a:xfrm>
            <a:off x="3606100" y="4952740"/>
            <a:ext cx="1452020" cy="1290319"/>
          </a:xfrm>
          <a:prstGeom prst="rect">
            <a:avLst/>
          </a:prstGeom>
        </p:spPr>
      </p:pic>
      <p:pic>
        <p:nvPicPr>
          <p:cNvPr id="7" name="Picture 6" descr="Use of NumPy and Pandas Python libraries in Applied Artificial Intelligence  (AI) and Machine Learning (ML)">
            <a:extLst>
              <a:ext uri="{FF2B5EF4-FFF2-40B4-BE49-F238E27FC236}">
                <a16:creationId xmlns:a16="http://schemas.microsoft.com/office/drawing/2014/main" id="{64F0E3BA-C1FD-89D5-BEBD-1577A68006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62" b="34699"/>
          <a:stretch/>
        </p:blipFill>
        <p:spPr bwMode="auto">
          <a:xfrm>
            <a:off x="5049631" y="5160803"/>
            <a:ext cx="1034813" cy="1021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 descr="Ícone&#10;&#10;O conteúdo gerado por IA pode estar incorreto.">
            <a:extLst>
              <a:ext uri="{FF2B5EF4-FFF2-40B4-BE49-F238E27FC236}">
                <a16:creationId xmlns:a16="http://schemas.microsoft.com/office/drawing/2014/main" id="{3233A40D-F4CC-63C4-CD26-768805C2F6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084444" y="5105276"/>
            <a:ext cx="1282337" cy="1282337"/>
          </a:xfrm>
          <a:prstGeom prst="rect">
            <a:avLst/>
          </a:prstGeom>
        </p:spPr>
      </p:pic>
      <p:pic>
        <p:nvPicPr>
          <p:cNvPr id="14" name="Imagem 13" descr="Ícone&#10;&#10;O conteúdo gerado por IA pode estar incorreto.">
            <a:extLst>
              <a:ext uri="{FF2B5EF4-FFF2-40B4-BE49-F238E27FC236}">
                <a16:creationId xmlns:a16="http://schemas.microsoft.com/office/drawing/2014/main" id="{669238B5-71BE-C25A-1A3C-94E48CB361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579753" y="5160803"/>
            <a:ext cx="1282337" cy="128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01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CDC442CB-08DB-3316-A5F1-1094D75BCD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9"/>
          <a:stretch/>
        </p:blipFill>
        <p:spPr>
          <a:xfrm>
            <a:off x="-3008" y="0"/>
            <a:ext cx="12191980" cy="685671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1CE73E7-46D6-BEE5-1173-FFE4B3574B11}"/>
              </a:ext>
            </a:extLst>
          </p:cNvPr>
          <p:cNvSpPr txBox="1"/>
          <p:nvPr/>
        </p:nvSpPr>
        <p:spPr>
          <a:xfrm>
            <a:off x="12962964" y="3287155"/>
            <a:ext cx="5015753" cy="1994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sz="16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EXEMPLO:</a:t>
            </a:r>
          </a:p>
          <a:p>
            <a:pPr>
              <a:lnSpc>
                <a:spcPct val="200000"/>
              </a:lnSpc>
            </a:pPr>
            <a:r>
              <a:rPr lang="pt-BR" sz="16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Input:</a:t>
            </a:r>
            <a:r>
              <a:rPr lang="pt-BR" sz="1600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 Idade = "duzentos anos", Salário = </a:t>
            </a:r>
            <a:r>
              <a:rPr lang="pt-BR" sz="1600" dirty="0" err="1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null</a:t>
            </a:r>
            <a:endParaRPr lang="pt-BR" sz="1600" dirty="0">
              <a:solidFill>
                <a:srgbClr val="002867"/>
              </a:solidFill>
              <a:latin typeface="Krub" pitchFamily="2" charset="-34"/>
              <a:cs typeface="Krub" pitchFamily="2" charset="-34"/>
            </a:endParaRPr>
          </a:p>
          <a:p>
            <a:pPr>
              <a:lnSpc>
                <a:spcPct val="200000"/>
              </a:lnSpc>
            </a:pPr>
            <a:r>
              <a:rPr lang="pt-BR" sz="16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Modelo: </a:t>
            </a:r>
            <a:r>
              <a:rPr lang="pt-BR" sz="1600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Previsão de Risco de Crédito</a:t>
            </a:r>
          </a:p>
          <a:p>
            <a:pPr>
              <a:lnSpc>
                <a:spcPct val="200000"/>
              </a:lnSpc>
            </a:pPr>
            <a:r>
              <a:rPr lang="pt-BR" sz="16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Output: </a:t>
            </a:r>
            <a:r>
              <a:rPr lang="pt-BR" sz="1600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Decisão errada / Prejuízo.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A0759E46-EDEB-F86A-F3F9-B678DABCC65C}"/>
              </a:ext>
            </a:extLst>
          </p:cNvPr>
          <p:cNvSpPr txBox="1"/>
          <p:nvPr/>
        </p:nvSpPr>
        <p:spPr>
          <a:xfrm>
            <a:off x="1091715" y="1322720"/>
            <a:ext cx="9319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Dúvidas?</a:t>
            </a:r>
            <a:endParaRPr lang="pt-BR" sz="4400" b="1" dirty="0">
              <a:solidFill>
                <a:srgbClr val="002056"/>
              </a:solidFill>
              <a:latin typeface="Krub" pitchFamily="2" charset="-34"/>
              <a:cs typeface="Krub" pitchFamily="2" charset="-34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0481049-41C8-A674-A246-91CAB0F20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004" y="2246050"/>
            <a:ext cx="7916092" cy="432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668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E6CB1-F479-D505-F42F-4E07C80DE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nterface gráfica do usuário&#10;&#10;Descrição gerada automaticamente">
            <a:extLst>
              <a:ext uri="{FF2B5EF4-FFF2-40B4-BE49-F238E27FC236}">
                <a16:creationId xmlns:a16="http://schemas.microsoft.com/office/drawing/2014/main" id="{D2671125-9512-8C37-EA2C-610A5EAB1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839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Placa azul com letras brancas em fundo preto&#10;&#10;Descrição gerada automaticamente com confiança média">
            <a:extLst>
              <a:ext uri="{FF2B5EF4-FFF2-40B4-BE49-F238E27FC236}">
                <a16:creationId xmlns:a16="http://schemas.microsoft.com/office/drawing/2014/main" id="{E1D39450-4499-7DDB-6279-C8DE24072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69" y="0"/>
            <a:ext cx="12192000" cy="6858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33D26CA-D409-CD18-4836-5E6A35E13450}"/>
              </a:ext>
            </a:extLst>
          </p:cNvPr>
          <p:cNvSpPr txBox="1"/>
          <p:nvPr/>
        </p:nvSpPr>
        <p:spPr>
          <a:xfrm>
            <a:off x="401053" y="216386"/>
            <a:ext cx="6096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AO" sz="6600" b="1" i="0" dirty="0">
                <a:solidFill>
                  <a:schemeClr val="bg1"/>
                </a:solidFill>
                <a:effectLst/>
                <a:latin typeface="Krub" panose="00000500000000000000" pitchFamily="2" charset="-34"/>
                <a:cs typeface="Krub" panose="00000500000000000000" pitchFamily="2" charset="-34"/>
              </a:rPr>
              <a:t>Quem sou eu?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511B583-1DE1-7CDA-4049-557ED66AC105}"/>
              </a:ext>
            </a:extLst>
          </p:cNvPr>
          <p:cNvSpPr txBox="1"/>
          <p:nvPr/>
        </p:nvSpPr>
        <p:spPr>
          <a:xfrm>
            <a:off x="4490085" y="1343659"/>
            <a:ext cx="7300862" cy="1712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Krub" panose="00000500000000000000" pitchFamily="2" charset="-34"/>
                <a:cs typeface="Krub" panose="00000500000000000000" pitchFamily="2" charset="-34"/>
              </a:rPr>
              <a:t>Professor: </a:t>
            </a:r>
            <a:r>
              <a:rPr lang="pt-BR" sz="2400" dirty="0">
                <a:solidFill>
                  <a:schemeClr val="bg1"/>
                </a:solidFill>
                <a:latin typeface="Krub" panose="00000500000000000000" pitchFamily="2" charset="-34"/>
                <a:cs typeface="Krub" panose="00000500000000000000" pitchFamily="2" charset="-34"/>
              </a:rPr>
              <a:t>Luís Aramis dos Reis Pinheiro.</a:t>
            </a:r>
          </a:p>
          <a:p>
            <a:pPr marL="171450" indent="-171450">
              <a:lnSpc>
                <a:spcPct val="115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/>
                </a:solidFill>
                <a:latin typeface="Krub" panose="00000500000000000000" pitchFamily="2" charset="-34"/>
                <a:cs typeface="Krub" panose="00000500000000000000" pitchFamily="2" charset="-34"/>
              </a:rPr>
              <a:t>Doutorado e Mestrado </a:t>
            </a:r>
            <a:r>
              <a:rPr lang="pt-BR" sz="2400" dirty="0">
                <a:solidFill>
                  <a:schemeClr val="bg1"/>
                </a:solidFill>
                <a:latin typeface="Krub" panose="00000500000000000000" pitchFamily="2" charset="-34"/>
                <a:cs typeface="Krub" panose="00000500000000000000" pitchFamily="2" charset="-34"/>
              </a:rPr>
              <a:t>em </a:t>
            </a:r>
            <a:r>
              <a:rPr lang="pt-BR" sz="2400" b="1" dirty="0">
                <a:solidFill>
                  <a:schemeClr val="bg1"/>
                </a:solidFill>
                <a:latin typeface="Krub" panose="00000500000000000000" pitchFamily="2" charset="-34"/>
                <a:cs typeface="Krub" panose="00000500000000000000" pitchFamily="2" charset="-34"/>
              </a:rPr>
              <a:t>Ciências Mecânicas</a:t>
            </a:r>
            <a:r>
              <a:rPr lang="pt-BR" sz="2400" dirty="0">
                <a:solidFill>
                  <a:schemeClr val="bg1"/>
                </a:solidFill>
                <a:latin typeface="Krub" panose="00000500000000000000" pitchFamily="2" charset="-34"/>
                <a:cs typeface="Krub" panose="00000500000000000000" pitchFamily="2" charset="-34"/>
              </a:rPr>
              <a:t> – </a:t>
            </a:r>
            <a:r>
              <a:rPr lang="pt-BR" sz="2400" b="1" dirty="0">
                <a:solidFill>
                  <a:schemeClr val="bg1"/>
                </a:solidFill>
                <a:latin typeface="Krub" panose="00000500000000000000" pitchFamily="2" charset="-34"/>
                <a:cs typeface="Krub" panose="00000500000000000000" pitchFamily="2" charset="-34"/>
              </a:rPr>
              <a:t>UnB</a:t>
            </a:r>
            <a:r>
              <a:rPr lang="pt-BR" sz="2400" dirty="0">
                <a:solidFill>
                  <a:schemeClr val="bg1"/>
                </a:solidFill>
                <a:latin typeface="Krub" panose="00000500000000000000" pitchFamily="2" charset="-34"/>
                <a:cs typeface="Krub" panose="00000500000000000000" pitchFamily="2" charset="-34"/>
              </a:rPr>
              <a:t> – </a:t>
            </a:r>
            <a:r>
              <a:rPr lang="pt-BR" sz="2400" b="1" dirty="0">
                <a:solidFill>
                  <a:schemeClr val="bg1"/>
                </a:solidFill>
                <a:latin typeface="Krub" panose="00000500000000000000" pitchFamily="2" charset="-34"/>
                <a:cs typeface="Krub" panose="00000500000000000000" pitchFamily="2" charset="-34"/>
              </a:rPr>
              <a:t>CAPES 7</a:t>
            </a:r>
          </a:p>
          <a:p>
            <a:pPr marL="171450" indent="-171450">
              <a:lnSpc>
                <a:spcPct val="115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/>
                </a:solidFill>
                <a:latin typeface="Krub" panose="00000500000000000000" pitchFamily="2" charset="-34"/>
                <a:cs typeface="Krub" panose="00000500000000000000" pitchFamily="2" charset="-34"/>
              </a:rPr>
              <a:t>Graduação</a:t>
            </a:r>
            <a:r>
              <a:rPr lang="pt-BR" sz="2400" dirty="0">
                <a:solidFill>
                  <a:schemeClr val="bg1"/>
                </a:solidFill>
                <a:latin typeface="Krub" panose="00000500000000000000" pitchFamily="2" charset="-34"/>
                <a:cs typeface="Krub" panose="00000500000000000000" pitchFamily="2" charset="-34"/>
              </a:rPr>
              <a:t> em Licenciatura em Física - </a:t>
            </a:r>
            <a:r>
              <a:rPr lang="pt-BR" sz="2400" b="1" dirty="0">
                <a:solidFill>
                  <a:schemeClr val="bg1"/>
                </a:solidFill>
                <a:latin typeface="Krub" panose="00000500000000000000" pitchFamily="2" charset="-34"/>
                <a:cs typeface="Krub" panose="00000500000000000000" pitchFamily="2" charset="-34"/>
              </a:rPr>
              <a:t>UNIFAP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29A52FD-3501-895C-458C-84360BD7548B}"/>
              </a:ext>
            </a:extLst>
          </p:cNvPr>
          <p:cNvSpPr txBox="1"/>
          <p:nvPr/>
        </p:nvSpPr>
        <p:spPr>
          <a:xfrm>
            <a:off x="8953511" y="3887877"/>
            <a:ext cx="3303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aramisrp@gmail.com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47E6BAF-53C2-FF34-11B6-C146FCD489EB}"/>
              </a:ext>
            </a:extLst>
          </p:cNvPr>
          <p:cNvSpPr txBox="1"/>
          <p:nvPr/>
        </p:nvSpPr>
        <p:spPr>
          <a:xfrm>
            <a:off x="9131295" y="6020133"/>
            <a:ext cx="21110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/>
            <a:r>
              <a:rPr lang="pt-BR" sz="28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@l_aramis</a:t>
            </a:r>
            <a:endParaRPr lang="pt-BR" sz="2800" dirty="0">
              <a:solidFill>
                <a:schemeClr val="bg1"/>
              </a:solidFill>
            </a:endParaRPr>
          </a:p>
        </p:txBody>
      </p:sp>
      <p:pic>
        <p:nvPicPr>
          <p:cNvPr id="14" name="Imagem 13" descr="Homem de barba sorrindo&#10;&#10;O conteúdo gerado por IA pode estar incorreto.">
            <a:extLst>
              <a:ext uri="{FF2B5EF4-FFF2-40B4-BE49-F238E27FC236}">
                <a16:creationId xmlns:a16="http://schemas.microsoft.com/office/drawing/2014/main" id="{24DE7F93-F9C3-10C4-7177-481E14CEB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053" y="1540768"/>
            <a:ext cx="3823211" cy="4332972"/>
          </a:xfrm>
          <a:prstGeom prst="roundRect">
            <a:avLst/>
          </a:prstGeom>
        </p:spPr>
      </p:pic>
      <p:pic>
        <p:nvPicPr>
          <p:cNvPr id="15" name="Imagem 14" descr="Interface gráfica do usuário, Site&#10;&#10;O conteúdo gerado por IA pode estar incorreto.">
            <a:extLst>
              <a:ext uri="{FF2B5EF4-FFF2-40B4-BE49-F238E27FC236}">
                <a16:creationId xmlns:a16="http://schemas.microsoft.com/office/drawing/2014/main" id="{F22B090F-C4DC-ACD6-3F73-F6AB4693BD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6433" y="3967258"/>
            <a:ext cx="2923031" cy="267824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234303D8-D239-0D8D-45BE-015BC75276B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4311" t="9548" r="4770" b="5464"/>
          <a:stretch/>
        </p:blipFill>
        <p:spPr>
          <a:xfrm>
            <a:off x="4490085" y="3924565"/>
            <a:ext cx="331470" cy="323850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3C0E038C-0D15-7BC6-9679-4041C60A8C75}"/>
              </a:ext>
            </a:extLst>
          </p:cNvPr>
          <p:cNvSpPr txBox="1"/>
          <p:nvPr/>
        </p:nvSpPr>
        <p:spPr>
          <a:xfrm>
            <a:off x="9099297" y="5016618"/>
            <a:ext cx="27951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(96) 99907-5819</a:t>
            </a:r>
          </a:p>
        </p:txBody>
      </p:sp>
      <p:pic>
        <p:nvPicPr>
          <p:cNvPr id="19" name="Picture 4" descr="Instagram – Wikipédia, a enciclopédia livre">
            <a:extLst>
              <a:ext uri="{FF2B5EF4-FFF2-40B4-BE49-F238E27FC236}">
                <a16:creationId xmlns:a16="http://schemas.microsoft.com/office/drawing/2014/main" id="{544FA166-E467-9C39-E71A-FA03E7C3C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98" y="5899290"/>
            <a:ext cx="764905" cy="76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áfico 19" descr="Mulher tirando foto">
            <a:extLst>
              <a:ext uri="{FF2B5EF4-FFF2-40B4-BE49-F238E27FC236}">
                <a16:creationId xmlns:a16="http://schemas.microsoft.com/office/drawing/2014/main" id="{1E8676F2-985B-7855-DFBC-BA98AE85D4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09793" y="4582715"/>
            <a:ext cx="764905" cy="982726"/>
          </a:xfrm>
          <a:prstGeom prst="rect">
            <a:avLst/>
          </a:prstGeom>
        </p:spPr>
      </p:pic>
      <p:pic>
        <p:nvPicPr>
          <p:cNvPr id="21" name="Gráfico 20" descr="E-mail com preenchimento sólido">
            <a:extLst>
              <a:ext uri="{FF2B5EF4-FFF2-40B4-BE49-F238E27FC236}">
                <a16:creationId xmlns:a16="http://schemas.microsoft.com/office/drawing/2014/main" id="{DB9EF522-8BAC-0C66-11E2-0101C014CC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95496" y="3715828"/>
            <a:ext cx="741324" cy="74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633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21 -0.0993 L -0.38073 0.0201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97" y="5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 descr="Forma, Retângulo&#10;&#10;Descrição gerada automaticamente">
            <a:extLst>
              <a:ext uri="{FF2B5EF4-FFF2-40B4-BE49-F238E27FC236}">
                <a16:creationId xmlns:a16="http://schemas.microsoft.com/office/drawing/2014/main" id="{E3368361-4F75-7271-DECE-BE0B579783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1421A68-95A6-48F4-6C9C-477CD8C6771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18212" b="22239"/>
          <a:stretch/>
        </p:blipFill>
        <p:spPr>
          <a:xfrm>
            <a:off x="0" y="-201102"/>
            <a:ext cx="12192000" cy="7260204"/>
          </a:xfrm>
          <a:prstGeom prst="rect">
            <a:avLst/>
          </a:prstGeom>
        </p:spPr>
      </p:pic>
      <p:sp>
        <p:nvSpPr>
          <p:cNvPr id="2" name="Google Shape;263;p23">
            <a:extLst>
              <a:ext uri="{FF2B5EF4-FFF2-40B4-BE49-F238E27FC236}">
                <a16:creationId xmlns:a16="http://schemas.microsoft.com/office/drawing/2014/main" id="{0D5D68AC-1F0A-EE8D-4651-704B33C03D4C}"/>
              </a:ext>
            </a:extLst>
          </p:cNvPr>
          <p:cNvSpPr txBox="1">
            <a:spLocks/>
          </p:cNvSpPr>
          <p:nvPr/>
        </p:nvSpPr>
        <p:spPr>
          <a:xfrm>
            <a:off x="708847" y="413885"/>
            <a:ext cx="9376447" cy="118328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pt-BR" sz="4000" b="1" dirty="0">
                <a:solidFill>
                  <a:srgbClr val="F4F5F7"/>
                </a:solidFill>
                <a:latin typeface="Krub" panose="00000500000000000000" pitchFamily="2" charset="-34"/>
                <a:ea typeface="Montserrat"/>
                <a:cs typeface="Krub" panose="00000500000000000000" pitchFamily="2" charset="-34"/>
                <a:sym typeface="Montserrat"/>
              </a:rPr>
              <a:t>Trajetória com Extração e preparação de dados</a:t>
            </a:r>
          </a:p>
        </p:txBody>
      </p:sp>
      <p:sp>
        <p:nvSpPr>
          <p:cNvPr id="3" name="Google Shape;264;p23">
            <a:extLst>
              <a:ext uri="{FF2B5EF4-FFF2-40B4-BE49-F238E27FC236}">
                <a16:creationId xmlns:a16="http://schemas.microsoft.com/office/drawing/2014/main" id="{2548FD5F-E5C1-EB12-0ED1-B4E5ED682D25}"/>
              </a:ext>
            </a:extLst>
          </p:cNvPr>
          <p:cNvSpPr txBox="1">
            <a:spLocks/>
          </p:cNvSpPr>
          <p:nvPr/>
        </p:nvSpPr>
        <p:spPr>
          <a:xfrm>
            <a:off x="985146" y="1470942"/>
            <a:ext cx="10727241" cy="6360460"/>
          </a:xfrm>
          <a:prstGeom prst="rect">
            <a:avLst/>
          </a:prstGeom>
          <a:noFill/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bg1"/>
              </a:solidFill>
              <a:latin typeface="Krub" panose="00000500000000000000" pitchFamily="2" charset="-34"/>
              <a:ea typeface="Montserrat Medium"/>
              <a:cs typeface="Krub" panose="00000500000000000000" pitchFamily="2" charset="-34"/>
              <a:sym typeface="Montserrat Mediu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800" b="1" dirty="0">
                <a:solidFill>
                  <a:schemeClr val="bg1"/>
                </a:solidFill>
                <a:latin typeface="Krub" panose="00000500000000000000" pitchFamily="2" charset="-34"/>
                <a:ea typeface="Montserrat Medium"/>
                <a:cs typeface="Krub" panose="00000500000000000000" pitchFamily="2" charset="-34"/>
                <a:sym typeface="Montserrat Medium"/>
              </a:rPr>
              <a:t>Graduação (UNIFAP) </a:t>
            </a:r>
            <a:r>
              <a:rPr lang="pt-BR" sz="1800" dirty="0">
                <a:solidFill>
                  <a:schemeClr val="bg1"/>
                </a:solidFill>
                <a:latin typeface="Krub" panose="00000500000000000000" pitchFamily="2" charset="-34"/>
                <a:ea typeface="Montserrat Medium"/>
                <a:cs typeface="Krub" panose="00000500000000000000" pitchFamily="2" charset="-34"/>
                <a:sym typeface="Montserrat Medium"/>
              </a:rPr>
              <a:t>– primeiros projetos de Pesquisa na </a:t>
            </a:r>
            <a:r>
              <a:rPr lang="pt-BR" sz="1800" dirty="0" err="1">
                <a:solidFill>
                  <a:schemeClr val="bg1"/>
                </a:solidFill>
                <a:latin typeface="Krub" panose="00000500000000000000" pitchFamily="2" charset="-34"/>
                <a:ea typeface="Montserrat Medium"/>
                <a:cs typeface="Krub" panose="00000500000000000000" pitchFamily="2" charset="-34"/>
                <a:sym typeface="Montserrat Medium"/>
              </a:rPr>
              <a:t>árae</a:t>
            </a:r>
            <a:r>
              <a:rPr lang="pt-BR" sz="1800" dirty="0">
                <a:solidFill>
                  <a:schemeClr val="bg1"/>
                </a:solidFill>
                <a:latin typeface="Krub" panose="00000500000000000000" pitchFamily="2" charset="-34"/>
                <a:ea typeface="Montserrat Medium"/>
                <a:cs typeface="Krub" panose="00000500000000000000" pitchFamily="2" charset="-34"/>
                <a:sym typeface="Montserrat Medium"/>
              </a:rPr>
              <a:t> de modelagem já com coleta e análise de dados de simulações computacionais.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bg1"/>
              </a:solidFill>
              <a:latin typeface="Krub" panose="00000500000000000000" pitchFamily="2" charset="-34"/>
              <a:ea typeface="Montserrat Medium"/>
              <a:cs typeface="Krub" panose="00000500000000000000" pitchFamily="2" charset="-34"/>
              <a:sym typeface="Montserrat Mediu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800" b="1" dirty="0">
                <a:solidFill>
                  <a:schemeClr val="bg1"/>
                </a:solidFill>
                <a:latin typeface="Krub" panose="00000500000000000000" pitchFamily="2" charset="-34"/>
                <a:ea typeface="Montserrat Medium"/>
                <a:cs typeface="Krub" panose="00000500000000000000" pitchFamily="2" charset="-34"/>
                <a:sym typeface="Montserrat Medium"/>
              </a:rPr>
              <a:t>Mestrado (UnB)</a:t>
            </a:r>
            <a:r>
              <a:rPr lang="pt-BR" sz="1800" dirty="0">
                <a:solidFill>
                  <a:schemeClr val="bg1"/>
                </a:solidFill>
                <a:latin typeface="Krub" panose="00000500000000000000" pitchFamily="2" charset="-34"/>
                <a:ea typeface="Montserrat Medium"/>
                <a:cs typeface="Krub" panose="00000500000000000000" pitchFamily="2" charset="-34"/>
                <a:sym typeface="Montserrat Medium"/>
              </a:rPr>
              <a:t> – estudo de balanço de energia e massa solo-vegetação-atmosfera usando dados experimentais e simulação numérica.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bg1"/>
              </a:solidFill>
              <a:latin typeface="Krub" panose="00000500000000000000" pitchFamily="2" charset="-34"/>
              <a:ea typeface="Montserrat Medium"/>
              <a:cs typeface="Krub" panose="00000500000000000000" pitchFamily="2" charset="-34"/>
              <a:sym typeface="Montserrat Mediu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800" b="1" dirty="0">
                <a:solidFill>
                  <a:schemeClr val="bg1"/>
                </a:solidFill>
                <a:latin typeface="Krub" panose="00000500000000000000" pitchFamily="2" charset="-34"/>
                <a:ea typeface="Montserrat Medium"/>
                <a:cs typeface="Krub" panose="00000500000000000000" pitchFamily="2" charset="-34"/>
                <a:sym typeface="Montserrat Medium"/>
              </a:rPr>
              <a:t>Doutorado (UnB) </a:t>
            </a:r>
            <a:r>
              <a:rPr lang="pt-BR" sz="1800" dirty="0">
                <a:solidFill>
                  <a:schemeClr val="bg1"/>
                </a:solidFill>
                <a:latin typeface="Krub" panose="00000500000000000000" pitchFamily="2" charset="-34"/>
                <a:ea typeface="Montserrat Medium"/>
                <a:cs typeface="Krub" panose="00000500000000000000" pitchFamily="2" charset="-34"/>
                <a:sym typeface="Montserrat Medium"/>
              </a:rPr>
              <a:t>– uso de grandes volumes de dados de séries temporais geradas por simulações do vento em florestas.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bg1"/>
              </a:solidFill>
              <a:latin typeface="Krub" panose="00000500000000000000" pitchFamily="2" charset="-34"/>
              <a:ea typeface="Montserrat Medium"/>
              <a:cs typeface="Krub" panose="00000500000000000000" pitchFamily="2" charset="-34"/>
              <a:sym typeface="Montserrat Mediu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800" b="1" dirty="0">
                <a:solidFill>
                  <a:schemeClr val="bg1"/>
                </a:solidFill>
                <a:latin typeface="Krub" panose="00000500000000000000" pitchFamily="2" charset="-34"/>
                <a:ea typeface="Montserrat Medium"/>
                <a:cs typeface="Krub" panose="00000500000000000000" pitchFamily="2" charset="-34"/>
                <a:sym typeface="Montserrat Medium"/>
              </a:rPr>
              <a:t>Pesquisador </a:t>
            </a:r>
            <a:r>
              <a:rPr lang="pt-BR" sz="1800" dirty="0">
                <a:solidFill>
                  <a:schemeClr val="bg1"/>
                </a:solidFill>
                <a:latin typeface="Krub" panose="00000500000000000000" pitchFamily="2" charset="-34"/>
                <a:ea typeface="Montserrat Medium"/>
                <a:cs typeface="Krub" panose="00000500000000000000" pitchFamily="2" charset="-34"/>
                <a:sym typeface="Montserrat Medium"/>
              </a:rPr>
              <a:t>– ETL de pipelines de dados  automação de simulações.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bg1"/>
              </a:solidFill>
              <a:latin typeface="Krub" panose="00000500000000000000" pitchFamily="2" charset="-34"/>
              <a:ea typeface="Montserrat Medium"/>
              <a:cs typeface="Krub" panose="00000500000000000000" pitchFamily="2" charset="-34"/>
              <a:sym typeface="Montserrat Mediu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800" b="1" dirty="0">
                <a:solidFill>
                  <a:schemeClr val="bg1"/>
                </a:solidFill>
                <a:latin typeface="Krub" panose="00000500000000000000" pitchFamily="2" charset="-34"/>
                <a:ea typeface="Montserrat Medium"/>
                <a:cs typeface="Krub" panose="00000500000000000000" pitchFamily="2" charset="-34"/>
                <a:sym typeface="Montserrat Medium"/>
              </a:rPr>
              <a:t>Docência (IES)</a:t>
            </a:r>
            <a:r>
              <a:rPr lang="pt-BR" sz="1800" dirty="0">
                <a:solidFill>
                  <a:schemeClr val="bg1"/>
                </a:solidFill>
                <a:latin typeface="Krub" panose="00000500000000000000" pitchFamily="2" charset="-34"/>
                <a:ea typeface="Montserrat Medium"/>
                <a:cs typeface="Krub" panose="00000500000000000000" pitchFamily="2" charset="-34"/>
                <a:sym typeface="Montserrat Medium"/>
              </a:rPr>
              <a:t> – Experiência em ensino </a:t>
            </a:r>
            <a:r>
              <a:rPr lang="pt-BR" sz="1800" dirty="0" err="1">
                <a:solidFill>
                  <a:schemeClr val="bg1"/>
                </a:solidFill>
                <a:latin typeface="Krub" panose="00000500000000000000" pitchFamily="2" charset="-34"/>
                <a:ea typeface="Montserrat Medium"/>
                <a:cs typeface="Krub" panose="00000500000000000000" pitchFamily="2" charset="-34"/>
                <a:sym typeface="Montserrat Medium"/>
              </a:rPr>
              <a:t>suprior</a:t>
            </a:r>
            <a:r>
              <a:rPr lang="pt-BR" sz="1800" dirty="0">
                <a:solidFill>
                  <a:schemeClr val="bg1"/>
                </a:solidFill>
                <a:latin typeface="Krub" panose="00000500000000000000" pitchFamily="2" charset="-34"/>
                <a:ea typeface="Montserrat Medium"/>
                <a:cs typeface="Krub" panose="00000500000000000000" pitchFamily="2" charset="-34"/>
                <a:sym typeface="Montserrat Medium"/>
              </a:rPr>
              <a:t> desde 2014 na área de exatas e engenharias. Solução de problemas (</a:t>
            </a:r>
            <a:r>
              <a:rPr lang="pt-BR" sz="1800" dirty="0" err="1">
                <a:solidFill>
                  <a:schemeClr val="bg1"/>
                </a:solidFill>
                <a:latin typeface="Krub" panose="00000500000000000000" pitchFamily="2" charset="-34"/>
                <a:ea typeface="Montserrat Medium"/>
                <a:cs typeface="Krub" panose="00000500000000000000" pitchFamily="2" charset="-34"/>
                <a:sym typeface="Montserrat Medium"/>
              </a:rPr>
              <a:t>cook</a:t>
            </a:r>
            <a:r>
              <a:rPr lang="pt-BR" sz="1800" dirty="0">
                <a:solidFill>
                  <a:schemeClr val="bg1"/>
                </a:solidFill>
                <a:latin typeface="Krub" panose="00000500000000000000" pitchFamily="2" charset="-34"/>
                <a:ea typeface="Montserrat Medium"/>
                <a:cs typeface="Krub" panose="00000500000000000000" pitchFamily="2" charset="-34"/>
                <a:sym typeface="Montserrat Medium"/>
              </a:rPr>
              <a:t> </a:t>
            </a:r>
            <a:r>
              <a:rPr lang="pt-BR" sz="1800" dirty="0" err="1">
                <a:solidFill>
                  <a:schemeClr val="bg1"/>
                </a:solidFill>
                <a:latin typeface="Krub" panose="00000500000000000000" pitchFamily="2" charset="-34"/>
                <a:ea typeface="Montserrat Medium"/>
                <a:cs typeface="Krub" panose="00000500000000000000" pitchFamily="2" charset="-34"/>
                <a:sym typeface="Montserrat Medium"/>
              </a:rPr>
              <a:t>recipes</a:t>
            </a:r>
            <a:r>
              <a:rPr lang="pt-BR" sz="1800" dirty="0">
                <a:solidFill>
                  <a:schemeClr val="bg1"/>
                </a:solidFill>
                <a:latin typeface="Krub" panose="00000500000000000000" pitchFamily="2" charset="-34"/>
                <a:ea typeface="Montserrat Medium"/>
                <a:cs typeface="Krub" panose="00000500000000000000" pitchFamily="2" charset="-34"/>
                <a:sym typeface="Montserrat Medium"/>
              </a:rPr>
              <a:t>)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bg1"/>
              </a:solidFill>
              <a:latin typeface="Krub" panose="00000500000000000000" pitchFamily="2" charset="-34"/>
              <a:ea typeface="Montserrat Medium"/>
              <a:cs typeface="Krub" panose="00000500000000000000" pitchFamily="2" charset="-34"/>
              <a:sym typeface="Montserrat Medium"/>
            </a:endParaRPr>
          </a:p>
        </p:txBody>
      </p:sp>
      <p:pic>
        <p:nvPicPr>
          <p:cNvPr id="28" name="Imagem 27" descr="Logotipo&#10;&#10;Descrição gerada automaticamente">
            <a:extLst>
              <a:ext uri="{FF2B5EF4-FFF2-40B4-BE49-F238E27FC236}">
                <a16:creationId xmlns:a16="http://schemas.microsoft.com/office/drawing/2014/main" id="{83156E00-D594-A1C6-0144-6DB8F2C42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2106" y="413885"/>
            <a:ext cx="1671558" cy="76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89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Forma, Retângulo&#10;&#10;Descrição gerada automaticamente">
            <a:extLst>
              <a:ext uri="{FF2B5EF4-FFF2-40B4-BE49-F238E27FC236}">
                <a16:creationId xmlns:a16="http://schemas.microsoft.com/office/drawing/2014/main" id="{E3368361-4F75-7271-DECE-BE0B579783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1421A68-95A6-48F4-6C9C-477CD8C6771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18212" b="22239"/>
          <a:stretch/>
        </p:blipFill>
        <p:spPr>
          <a:xfrm>
            <a:off x="0" y="-201102"/>
            <a:ext cx="12192000" cy="7260204"/>
          </a:xfrm>
          <a:prstGeom prst="rect">
            <a:avLst/>
          </a:prstGeom>
        </p:spPr>
      </p:pic>
      <p:sp>
        <p:nvSpPr>
          <p:cNvPr id="2" name="Google Shape;263;p23">
            <a:extLst>
              <a:ext uri="{FF2B5EF4-FFF2-40B4-BE49-F238E27FC236}">
                <a16:creationId xmlns:a16="http://schemas.microsoft.com/office/drawing/2014/main" id="{0D5D68AC-1F0A-EE8D-4651-704B33C03D4C}"/>
              </a:ext>
            </a:extLst>
          </p:cNvPr>
          <p:cNvSpPr txBox="1">
            <a:spLocks/>
          </p:cNvSpPr>
          <p:nvPr/>
        </p:nvSpPr>
        <p:spPr>
          <a:xfrm>
            <a:off x="708847" y="413885"/>
            <a:ext cx="9376447" cy="118328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pt-BR" sz="4000" b="1" dirty="0">
                <a:solidFill>
                  <a:srgbClr val="F4F5F7"/>
                </a:solidFill>
                <a:latin typeface="Krub" panose="00000500000000000000" pitchFamily="2" charset="-34"/>
                <a:ea typeface="Montserrat"/>
                <a:cs typeface="Krub" panose="00000500000000000000" pitchFamily="2" charset="-34"/>
                <a:sym typeface="Montserrat"/>
              </a:rPr>
              <a:t>Minha capacitação para a Disciplina</a:t>
            </a:r>
          </a:p>
        </p:txBody>
      </p:sp>
      <p:sp>
        <p:nvSpPr>
          <p:cNvPr id="3" name="Google Shape;264;p23">
            <a:extLst>
              <a:ext uri="{FF2B5EF4-FFF2-40B4-BE49-F238E27FC236}">
                <a16:creationId xmlns:a16="http://schemas.microsoft.com/office/drawing/2014/main" id="{2548FD5F-E5C1-EB12-0ED1-B4E5ED682D25}"/>
              </a:ext>
            </a:extLst>
          </p:cNvPr>
          <p:cNvSpPr txBox="1">
            <a:spLocks/>
          </p:cNvSpPr>
          <p:nvPr/>
        </p:nvSpPr>
        <p:spPr>
          <a:xfrm>
            <a:off x="850676" y="1178133"/>
            <a:ext cx="10727241" cy="6360460"/>
          </a:xfrm>
          <a:prstGeom prst="rect">
            <a:avLst/>
          </a:prstGeom>
          <a:noFill/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bg1"/>
              </a:solidFill>
              <a:latin typeface="Krub" panose="00000500000000000000" pitchFamily="2" charset="-34"/>
              <a:ea typeface="Montserrat Medium"/>
              <a:cs typeface="Krub" panose="00000500000000000000" pitchFamily="2" charset="-34"/>
              <a:sym typeface="Montserrat Mediu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800" b="1" dirty="0">
                <a:solidFill>
                  <a:schemeClr val="bg1"/>
                </a:solidFill>
                <a:latin typeface="Krub" panose="00000500000000000000" pitchFamily="2" charset="-34"/>
                <a:ea typeface="Montserrat Medium"/>
                <a:cs typeface="Krub" panose="00000500000000000000" pitchFamily="2" charset="-34"/>
                <a:sym typeface="Montserrat Medium"/>
              </a:rPr>
              <a:t>Vivência acadêmica sólida → Graduação, Mestrado, Doutorado e Pós-doutorados sempre conectados ao uso de dados.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sz="1800" b="1" dirty="0">
              <a:solidFill>
                <a:schemeClr val="bg1"/>
              </a:solidFill>
              <a:latin typeface="Krub" panose="00000500000000000000" pitchFamily="2" charset="-34"/>
              <a:ea typeface="Montserrat Medium"/>
              <a:cs typeface="Krub" panose="00000500000000000000" pitchFamily="2" charset="-34"/>
              <a:sym typeface="Montserrat Mediu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800" b="1" dirty="0">
                <a:solidFill>
                  <a:schemeClr val="bg1"/>
                </a:solidFill>
                <a:latin typeface="Krub" panose="00000500000000000000" pitchFamily="2" charset="-34"/>
                <a:ea typeface="Montserrat Medium"/>
                <a:cs typeface="Krub" panose="00000500000000000000" pitchFamily="2" charset="-34"/>
                <a:sym typeface="Montserrat Medium"/>
              </a:rPr>
              <a:t>Experiência docente → mais de 10 anos no ensino superior, lecionando disciplinas que utilizam análise de dados e algoritmos.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sz="1800" b="1" dirty="0">
              <a:solidFill>
                <a:schemeClr val="bg1"/>
              </a:solidFill>
              <a:latin typeface="Krub" panose="00000500000000000000" pitchFamily="2" charset="-34"/>
              <a:ea typeface="Montserrat Medium"/>
              <a:cs typeface="Krub" panose="00000500000000000000" pitchFamily="2" charset="-34"/>
              <a:sym typeface="Montserrat Mediu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800" b="1" dirty="0">
                <a:solidFill>
                  <a:schemeClr val="bg1"/>
                </a:solidFill>
                <a:latin typeface="Krub" panose="00000500000000000000" pitchFamily="2" charset="-34"/>
                <a:ea typeface="Montserrat Medium"/>
                <a:cs typeface="Krub" panose="00000500000000000000" pitchFamily="2" charset="-34"/>
                <a:sym typeface="Montserrat Medium"/>
              </a:rPr>
              <a:t>Prática aplicada → integração de dados em projetos reais (escoamentos ambientais, energias renováveis, hidráulica e saneamento).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sz="1800" b="1" dirty="0">
              <a:solidFill>
                <a:schemeClr val="bg1"/>
              </a:solidFill>
              <a:latin typeface="Krub" panose="00000500000000000000" pitchFamily="2" charset="-34"/>
              <a:ea typeface="Montserrat Medium"/>
              <a:cs typeface="Krub" panose="00000500000000000000" pitchFamily="2" charset="-34"/>
              <a:sym typeface="Montserrat Mediu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800" b="1" dirty="0">
                <a:solidFill>
                  <a:schemeClr val="bg1"/>
                </a:solidFill>
                <a:latin typeface="Krub" panose="00000500000000000000" pitchFamily="2" charset="-34"/>
                <a:ea typeface="Montserrat Medium"/>
                <a:cs typeface="Krub" panose="00000500000000000000" pitchFamily="2" charset="-34"/>
                <a:sym typeface="Montserrat Medium"/>
              </a:rPr>
              <a:t>Conhecimento técnico → Python, machine learning, big data, bancos de dados, visão computacional e </a:t>
            </a:r>
            <a:r>
              <a:rPr lang="pt-BR" sz="1800" b="1" dirty="0" err="1">
                <a:solidFill>
                  <a:schemeClr val="bg1"/>
                </a:solidFill>
                <a:latin typeface="Krub" panose="00000500000000000000" pitchFamily="2" charset="-34"/>
                <a:ea typeface="Montserrat Medium"/>
                <a:cs typeface="Krub" panose="00000500000000000000" pitchFamily="2" charset="-34"/>
                <a:sym typeface="Montserrat Medium"/>
              </a:rPr>
              <a:t>deep</a:t>
            </a:r>
            <a:r>
              <a:rPr lang="pt-BR" sz="1800" b="1" dirty="0">
                <a:solidFill>
                  <a:schemeClr val="bg1"/>
                </a:solidFill>
                <a:latin typeface="Krub" panose="00000500000000000000" pitchFamily="2" charset="-34"/>
                <a:ea typeface="Montserrat Medium"/>
                <a:cs typeface="Krub" panose="00000500000000000000" pitchFamily="2" charset="-34"/>
                <a:sym typeface="Montserrat Medium"/>
              </a:rPr>
              <a:t> learning.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sz="1800" b="1" dirty="0">
              <a:solidFill>
                <a:schemeClr val="bg1"/>
              </a:solidFill>
              <a:latin typeface="Krub" panose="00000500000000000000" pitchFamily="2" charset="-34"/>
              <a:ea typeface="Montserrat Medium"/>
              <a:cs typeface="Krub" panose="00000500000000000000" pitchFamily="2" charset="-34"/>
              <a:sym typeface="Montserrat Mediu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800" b="1" dirty="0">
                <a:solidFill>
                  <a:schemeClr val="bg1"/>
                </a:solidFill>
                <a:latin typeface="Krub" panose="00000500000000000000" pitchFamily="2" charset="-34"/>
                <a:ea typeface="Montserrat Medium"/>
                <a:cs typeface="Krub" panose="00000500000000000000" pitchFamily="2" charset="-34"/>
                <a:sym typeface="Montserrat Medium"/>
              </a:rPr>
              <a:t>Integração teoria e prática → formar profissionais preparados para lidar com grandes volumes de dados.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bg1"/>
              </a:solidFill>
              <a:latin typeface="Krub" panose="00000500000000000000" pitchFamily="2" charset="-34"/>
              <a:ea typeface="Montserrat Medium"/>
              <a:cs typeface="Krub" panose="00000500000000000000" pitchFamily="2" charset="-34"/>
              <a:sym typeface="Montserrat Medium"/>
            </a:endParaRPr>
          </a:p>
        </p:txBody>
      </p:sp>
      <p:pic>
        <p:nvPicPr>
          <p:cNvPr id="28" name="Imagem 27" descr="Logotipo&#10;&#10;Descrição gerada automaticamente">
            <a:extLst>
              <a:ext uri="{FF2B5EF4-FFF2-40B4-BE49-F238E27FC236}">
                <a16:creationId xmlns:a16="http://schemas.microsoft.com/office/drawing/2014/main" id="{83156E00-D594-A1C6-0144-6DB8F2C42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2106" y="413885"/>
            <a:ext cx="1671558" cy="76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19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Vista aérea de um campo verde&#10;&#10;O conteúdo gerado por IA pode estar incorreto.">
            <a:extLst>
              <a:ext uri="{FF2B5EF4-FFF2-40B4-BE49-F238E27FC236}">
                <a16:creationId xmlns:a16="http://schemas.microsoft.com/office/drawing/2014/main" id="{F0B410B9-9AF9-934B-8B40-F99CCA42C0B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270000" dist="2540000" dir="10620000">
              <a:prstClr val="black">
                <a:alpha val="59000"/>
              </a:prstClr>
            </a:innerShdw>
          </a:effec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BB304F8-5431-E6F7-AA4A-3B31F37004D5}"/>
              </a:ext>
            </a:extLst>
          </p:cNvPr>
          <p:cNvSpPr/>
          <p:nvPr/>
        </p:nvSpPr>
        <p:spPr>
          <a:xfrm>
            <a:off x="797499" y="592515"/>
            <a:ext cx="9221165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40">
              <a:lnSpc>
                <a:spcPct val="90000"/>
              </a:lnSpc>
              <a:defRPr/>
            </a:pPr>
            <a:r>
              <a:rPr lang="pt-BR" sz="4800" b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Doutorado</a:t>
            </a:r>
          </a:p>
          <a:p>
            <a:pPr defTabSz="1219140">
              <a:lnSpc>
                <a:spcPct val="90000"/>
              </a:lnSpc>
              <a:defRPr/>
            </a:pPr>
            <a:endParaRPr lang="pt-BR" sz="4800" b="1" dirty="0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1219140">
              <a:lnSpc>
                <a:spcPct val="90000"/>
              </a:lnSpc>
              <a:defRPr/>
            </a:pPr>
            <a:endParaRPr lang="pt-BR" sz="4400" b="1" dirty="0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1219140">
              <a:lnSpc>
                <a:spcPct val="90000"/>
              </a:lnSpc>
              <a:defRPr/>
            </a:pPr>
            <a:r>
              <a:rPr lang="pt-BR" sz="4400" b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Ciências Mecânicas - Unb</a:t>
            </a:r>
          </a:p>
          <a:p>
            <a:pPr defTabSz="1219140">
              <a:lnSpc>
                <a:spcPct val="90000"/>
              </a:lnSpc>
              <a:defRPr/>
            </a:pPr>
            <a:r>
              <a:rPr lang="pt-BR" sz="4400" b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Simulação do Vento que passa entre as Árvores</a:t>
            </a:r>
          </a:p>
          <a:p>
            <a:pPr defTabSz="1219140">
              <a:lnSpc>
                <a:spcPct val="90000"/>
              </a:lnSpc>
              <a:defRPr/>
            </a:pPr>
            <a:endParaRPr lang="pt-BR" sz="4400" b="1" dirty="0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1219140">
              <a:lnSpc>
                <a:spcPct val="90000"/>
              </a:lnSpc>
              <a:defRPr/>
            </a:pPr>
            <a:r>
              <a:rPr lang="pt-BR" sz="36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Escoamentos Ambientais</a:t>
            </a:r>
          </a:p>
          <a:p>
            <a:pPr defTabSz="1219140">
              <a:lnSpc>
                <a:spcPct val="90000"/>
              </a:lnSpc>
              <a:defRPr/>
            </a:pPr>
            <a:r>
              <a:rPr lang="pt-BR" sz="36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Fluidodinâmica Computacional</a:t>
            </a:r>
          </a:p>
          <a:p>
            <a:pPr defTabSz="1219140">
              <a:lnSpc>
                <a:spcPct val="90000"/>
              </a:lnSpc>
              <a:defRPr/>
            </a:pPr>
            <a:r>
              <a:rPr lang="pt-BR" sz="36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Simulações</a:t>
            </a:r>
          </a:p>
          <a:p>
            <a:pPr defTabSz="1219140">
              <a:lnSpc>
                <a:spcPct val="90000"/>
              </a:lnSpc>
              <a:defRPr/>
            </a:pPr>
            <a:endParaRPr lang="pt-BR" sz="3600" dirty="0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0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lipse 46">
            <a:extLst>
              <a:ext uri="{FF2B5EF4-FFF2-40B4-BE49-F238E27FC236}">
                <a16:creationId xmlns:a16="http://schemas.microsoft.com/office/drawing/2014/main" id="{53CE584D-91F7-B79F-A056-37745F9808B5}"/>
              </a:ext>
            </a:extLst>
          </p:cNvPr>
          <p:cNvSpPr/>
          <p:nvPr/>
        </p:nvSpPr>
        <p:spPr>
          <a:xfrm>
            <a:off x="494502" y="1300443"/>
            <a:ext cx="1394927" cy="1349531"/>
          </a:xfrm>
          <a:prstGeom prst="ellipse">
            <a:avLst/>
          </a:prstGeom>
          <a:solidFill>
            <a:srgbClr val="CB9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fr-FR" dirty="0">
              <a:solidFill>
                <a:prstClr val="white"/>
              </a:solidFill>
              <a:latin typeface="Open Sans Light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5DB7216-B8A6-4995-A494-8359C639ECD2}"/>
              </a:ext>
            </a:extLst>
          </p:cNvPr>
          <p:cNvSpPr txBox="1"/>
          <p:nvPr/>
        </p:nvSpPr>
        <p:spPr>
          <a:xfrm>
            <a:off x="4680132" y="262959"/>
            <a:ext cx="2367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pt-BR" sz="3200" b="1" dirty="0">
                <a:solidFill>
                  <a:srgbClr val="57565A"/>
                </a:solidFill>
                <a:latin typeface="Monserat"/>
              </a:rPr>
              <a:t>Metodologia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B25A659-836F-43E1-A0A3-93058ECB731C}"/>
              </a:ext>
            </a:extLst>
          </p:cNvPr>
          <p:cNvGrpSpPr/>
          <p:nvPr/>
        </p:nvGrpSpPr>
        <p:grpSpPr>
          <a:xfrm>
            <a:off x="806495" y="460860"/>
            <a:ext cx="10902949" cy="6616291"/>
            <a:chOff x="447805" y="306213"/>
            <a:chExt cx="10902949" cy="6616290"/>
          </a:xfrm>
        </p:grpSpPr>
        <p:sp>
          <p:nvSpPr>
            <p:cNvPr id="21" name="Forma Livre: Forma 20"/>
            <p:cNvSpPr/>
            <p:nvPr/>
          </p:nvSpPr>
          <p:spPr>
            <a:xfrm>
              <a:off x="9199171" y="1661968"/>
              <a:ext cx="2151583" cy="2151583"/>
            </a:xfrm>
            <a:custGeom>
              <a:avLst/>
              <a:gdLst>
                <a:gd name="connsiteX0" fmla="*/ 0 w 2151583"/>
                <a:gd name="connsiteY0" fmla="*/ 0 h 2151583"/>
                <a:gd name="connsiteX1" fmla="*/ 2151583 w 2151583"/>
                <a:gd name="connsiteY1" fmla="*/ 0 h 2151583"/>
                <a:gd name="connsiteX2" fmla="*/ 2151583 w 2151583"/>
                <a:gd name="connsiteY2" fmla="*/ 2151583 h 2151583"/>
                <a:gd name="connsiteX3" fmla="*/ 0 w 2151583"/>
                <a:gd name="connsiteY3" fmla="*/ 2151583 h 2151583"/>
                <a:gd name="connsiteX4" fmla="*/ 0 w 2151583"/>
                <a:gd name="connsiteY4" fmla="*/ 0 h 2151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1583" h="2151583">
                  <a:moveTo>
                    <a:pt x="0" y="0"/>
                  </a:moveTo>
                  <a:lnTo>
                    <a:pt x="2151583" y="0"/>
                  </a:lnTo>
                  <a:lnTo>
                    <a:pt x="2151583" y="2151583"/>
                  </a:lnTo>
                  <a:lnTo>
                    <a:pt x="0" y="215158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1120" tIns="71120" rIns="71120" bIns="71120" numCol="1" spcCol="1270" anchor="ctr" anchorCtr="0">
              <a:noAutofit/>
            </a:bodyPr>
            <a:lstStyle/>
            <a:p>
              <a:pPr algn="ctr" defTabSz="24891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pt-BR" sz="560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 panose="020F0502020204030204"/>
              </a:endParaRPr>
            </a:p>
          </p:txBody>
        </p:sp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56E6FA89-E9C0-4BA4-8307-4A822D8A4C7F}"/>
                </a:ext>
              </a:extLst>
            </p:cNvPr>
            <p:cNvGrpSpPr/>
            <p:nvPr/>
          </p:nvGrpSpPr>
          <p:grpSpPr>
            <a:xfrm>
              <a:off x="5949063" y="3397354"/>
              <a:ext cx="3791149" cy="2403485"/>
              <a:chOff x="4153452" y="3827056"/>
              <a:chExt cx="3791149" cy="2403485"/>
            </a:xfrm>
          </p:grpSpPr>
          <p:sp>
            <p:nvSpPr>
              <p:cNvPr id="39" name="Retângulo: Cantos Arredondados 38"/>
              <p:cNvSpPr/>
              <p:nvPr/>
            </p:nvSpPr>
            <p:spPr>
              <a:xfrm>
                <a:off x="4153452" y="3827056"/>
                <a:ext cx="3791149" cy="2403485"/>
              </a:xfrm>
              <a:prstGeom prst="roundRect">
                <a:avLst/>
              </a:prstGeom>
              <a:solidFill>
                <a:srgbClr val="DBECD0">
                  <a:alpha val="28627"/>
                </a:srgb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>
                  <a:defRPr/>
                </a:pPr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1" name="Retângulo 50"/>
              <p:cNvSpPr/>
              <p:nvPr/>
            </p:nvSpPr>
            <p:spPr>
              <a:xfrm>
                <a:off x="5494148" y="3890357"/>
                <a:ext cx="11799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377">
                  <a:defRPr/>
                </a:pPr>
                <a:r>
                  <a:rPr lang="pt-BR" sz="2400" b="1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Solução</a:t>
                </a:r>
              </a:p>
            </p:txBody>
          </p:sp>
        </p:grpSp>
        <p:grpSp>
          <p:nvGrpSpPr>
            <p:cNvPr id="62" name="Agrupar 61">
              <a:extLst>
                <a:ext uri="{FF2B5EF4-FFF2-40B4-BE49-F238E27FC236}">
                  <a16:creationId xmlns:a16="http://schemas.microsoft.com/office/drawing/2014/main" id="{0C117888-CEEF-405C-B8BF-703EFC738848}"/>
                </a:ext>
              </a:extLst>
            </p:cNvPr>
            <p:cNvGrpSpPr/>
            <p:nvPr/>
          </p:nvGrpSpPr>
          <p:grpSpPr>
            <a:xfrm>
              <a:off x="447805" y="2756400"/>
              <a:ext cx="4409499" cy="3118999"/>
              <a:chOff x="2137680" y="853955"/>
              <a:chExt cx="4409499" cy="3118999"/>
            </a:xfrm>
          </p:grpSpPr>
          <p:sp>
            <p:nvSpPr>
              <p:cNvPr id="63" name="Forma Livre: Forma 62">
                <a:extLst>
                  <a:ext uri="{FF2B5EF4-FFF2-40B4-BE49-F238E27FC236}">
                    <a16:creationId xmlns:a16="http://schemas.microsoft.com/office/drawing/2014/main" id="{7E7B4E45-9A16-4DC6-AF52-23415B3C207D}"/>
                  </a:ext>
                </a:extLst>
              </p:cNvPr>
              <p:cNvSpPr/>
              <p:nvPr/>
            </p:nvSpPr>
            <p:spPr>
              <a:xfrm>
                <a:off x="2918845" y="853955"/>
                <a:ext cx="2151583" cy="2151583"/>
              </a:xfrm>
              <a:custGeom>
                <a:avLst/>
                <a:gdLst>
                  <a:gd name="connsiteX0" fmla="*/ 0 w 2151583"/>
                  <a:gd name="connsiteY0" fmla="*/ 0 h 2151583"/>
                  <a:gd name="connsiteX1" fmla="*/ 2151583 w 2151583"/>
                  <a:gd name="connsiteY1" fmla="*/ 0 h 2151583"/>
                  <a:gd name="connsiteX2" fmla="*/ 2151583 w 2151583"/>
                  <a:gd name="connsiteY2" fmla="*/ 2151583 h 2151583"/>
                  <a:gd name="connsiteX3" fmla="*/ 0 w 2151583"/>
                  <a:gd name="connsiteY3" fmla="*/ 2151583 h 2151583"/>
                  <a:gd name="connsiteX4" fmla="*/ 0 w 2151583"/>
                  <a:gd name="connsiteY4" fmla="*/ 0 h 2151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1583" h="2151583">
                    <a:moveTo>
                      <a:pt x="0" y="0"/>
                    </a:moveTo>
                    <a:lnTo>
                      <a:pt x="2151583" y="0"/>
                    </a:lnTo>
                    <a:lnTo>
                      <a:pt x="2151583" y="2151583"/>
                    </a:lnTo>
                    <a:lnTo>
                      <a:pt x="0" y="2151583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1120" tIns="71120" rIns="71120" bIns="71120" numCol="1" spcCol="1270" anchor="ctr" anchorCtr="0">
                <a:noAutofit/>
              </a:bodyPr>
              <a:lstStyle/>
              <a:p>
                <a:pPr algn="ctr" defTabSz="248913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pt-BR" sz="560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64" name="Agrupar 63">
                <a:extLst>
                  <a:ext uri="{FF2B5EF4-FFF2-40B4-BE49-F238E27FC236}">
                    <a16:creationId xmlns:a16="http://schemas.microsoft.com/office/drawing/2014/main" id="{F80B4BB4-855F-49FB-B86E-B66949293478}"/>
                  </a:ext>
                </a:extLst>
              </p:cNvPr>
              <p:cNvGrpSpPr/>
              <p:nvPr/>
            </p:nvGrpSpPr>
            <p:grpSpPr>
              <a:xfrm>
                <a:off x="3042321" y="1416040"/>
                <a:ext cx="3504858" cy="2556914"/>
                <a:chOff x="3339932" y="4246879"/>
                <a:chExt cx="3799109" cy="2556914"/>
              </a:xfrm>
            </p:grpSpPr>
            <p:sp>
              <p:nvSpPr>
                <p:cNvPr id="68" name="Retângulo: Cantos Arredondados 67">
                  <a:extLst>
                    <a:ext uri="{FF2B5EF4-FFF2-40B4-BE49-F238E27FC236}">
                      <a16:creationId xmlns:a16="http://schemas.microsoft.com/office/drawing/2014/main" id="{FDF719B0-628B-493D-95D4-DB0213581719}"/>
                    </a:ext>
                  </a:extLst>
                </p:cNvPr>
                <p:cNvSpPr/>
                <p:nvPr/>
              </p:nvSpPr>
              <p:spPr>
                <a:xfrm>
                  <a:off x="3339932" y="4246879"/>
                  <a:ext cx="3791149" cy="2556914"/>
                </a:xfrm>
                <a:prstGeom prst="roundRect">
                  <a:avLst/>
                </a:prstGeom>
                <a:solidFill>
                  <a:srgbClr val="FFFBEF">
                    <a:alpha val="28627"/>
                  </a:srgbClr>
                </a:solidFill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77">
                    <a:defRPr/>
                  </a:pPr>
                  <a:endParaRPr lang="en-US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0" name="Retângulo 69">
                  <a:extLst>
                    <a:ext uri="{FF2B5EF4-FFF2-40B4-BE49-F238E27FC236}">
                      <a16:creationId xmlns:a16="http://schemas.microsoft.com/office/drawing/2014/main" id="{0CDD521A-3B60-4B21-BDD1-8F7C6698D57B}"/>
                    </a:ext>
                  </a:extLst>
                </p:cNvPr>
                <p:cNvSpPr/>
                <p:nvPr/>
              </p:nvSpPr>
              <p:spPr>
                <a:xfrm>
                  <a:off x="3727122" y="4321680"/>
                  <a:ext cx="341191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914377">
                    <a:defRPr/>
                  </a:pPr>
                  <a:r>
                    <a:rPr lang="en-US" sz="2400" b="1" dirty="0" err="1">
                      <a:solidFill>
                        <a:prstClr val="black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Condições</a:t>
                  </a:r>
                  <a:r>
                    <a:rPr lang="en-US" sz="2400" b="1" dirty="0">
                      <a:solidFill>
                        <a:prstClr val="black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de Contorno</a:t>
                  </a:r>
                  <a:endParaRPr lang="en-US" sz="2400" b="1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6" name="Elipse 65">
                <a:extLst>
                  <a:ext uri="{FF2B5EF4-FFF2-40B4-BE49-F238E27FC236}">
                    <a16:creationId xmlns:a16="http://schemas.microsoft.com/office/drawing/2014/main" id="{DBF8A762-90AB-49CD-A44A-4D32BC351AAC}"/>
                  </a:ext>
                </a:extLst>
              </p:cNvPr>
              <p:cNvSpPr/>
              <p:nvPr/>
            </p:nvSpPr>
            <p:spPr>
              <a:xfrm>
                <a:off x="2137680" y="2062534"/>
                <a:ext cx="1394927" cy="1347753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fr-FR">
                  <a:solidFill>
                    <a:prstClr val="white"/>
                  </a:solidFill>
                  <a:latin typeface="Open Sans Light"/>
                </a:endParaRPr>
              </a:p>
            </p:txBody>
          </p:sp>
        </p:grpSp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CF8F715A-5468-4B5D-9CCE-A4C758EBBA9B}"/>
                </a:ext>
              </a:extLst>
            </p:cNvPr>
            <p:cNvGrpSpPr/>
            <p:nvPr/>
          </p:nvGrpSpPr>
          <p:grpSpPr>
            <a:xfrm>
              <a:off x="1260859" y="306213"/>
              <a:ext cx="5396220" cy="5008296"/>
              <a:chOff x="1106228" y="93086"/>
              <a:chExt cx="5396220" cy="5008296"/>
            </a:xfrm>
          </p:grpSpPr>
          <p:sp>
            <p:nvSpPr>
              <p:cNvPr id="15" name="Forma Livre: Forma 14"/>
              <p:cNvSpPr/>
              <p:nvPr/>
            </p:nvSpPr>
            <p:spPr>
              <a:xfrm>
                <a:off x="1380573" y="93086"/>
                <a:ext cx="2880619" cy="2151583"/>
              </a:xfrm>
              <a:custGeom>
                <a:avLst/>
                <a:gdLst>
                  <a:gd name="connsiteX0" fmla="*/ 0 w 2151583"/>
                  <a:gd name="connsiteY0" fmla="*/ 0 h 2151583"/>
                  <a:gd name="connsiteX1" fmla="*/ 2151583 w 2151583"/>
                  <a:gd name="connsiteY1" fmla="*/ 0 h 2151583"/>
                  <a:gd name="connsiteX2" fmla="*/ 2151583 w 2151583"/>
                  <a:gd name="connsiteY2" fmla="*/ 2151583 h 2151583"/>
                  <a:gd name="connsiteX3" fmla="*/ 0 w 2151583"/>
                  <a:gd name="connsiteY3" fmla="*/ 2151583 h 2151583"/>
                  <a:gd name="connsiteX4" fmla="*/ 0 w 2151583"/>
                  <a:gd name="connsiteY4" fmla="*/ 0 h 2151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1583" h="2151583">
                    <a:moveTo>
                      <a:pt x="0" y="0"/>
                    </a:moveTo>
                    <a:lnTo>
                      <a:pt x="2151583" y="0"/>
                    </a:lnTo>
                    <a:lnTo>
                      <a:pt x="2151583" y="2151583"/>
                    </a:lnTo>
                    <a:lnTo>
                      <a:pt x="0" y="2151583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1120" tIns="71120" rIns="71120" bIns="71120" numCol="1" spcCol="1270" anchor="ctr" anchorCtr="0">
                <a:noAutofit/>
              </a:bodyPr>
              <a:lstStyle/>
              <a:p>
                <a:pPr algn="ctr" defTabSz="248913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pt-BR" sz="56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38" name="Agrupar 37">
                <a:extLst>
                  <a:ext uri="{FF2B5EF4-FFF2-40B4-BE49-F238E27FC236}">
                    <a16:creationId xmlns:a16="http://schemas.microsoft.com/office/drawing/2014/main" id="{2E46453D-2B73-4379-AAF9-69EEBE6E9784}"/>
                  </a:ext>
                </a:extLst>
              </p:cNvPr>
              <p:cNvGrpSpPr/>
              <p:nvPr/>
            </p:nvGrpSpPr>
            <p:grpSpPr>
              <a:xfrm>
                <a:off x="1106228" y="501108"/>
                <a:ext cx="3649411" cy="2556910"/>
                <a:chOff x="2983978" y="4092816"/>
                <a:chExt cx="2954653" cy="2556910"/>
              </a:xfrm>
            </p:grpSpPr>
            <p:sp>
              <p:nvSpPr>
                <p:cNvPr id="59" name="Retângulo: Cantos Arredondados 58">
                  <a:extLst>
                    <a:ext uri="{FF2B5EF4-FFF2-40B4-BE49-F238E27FC236}">
                      <a16:creationId xmlns:a16="http://schemas.microsoft.com/office/drawing/2014/main" id="{C78AA5AA-2E25-46B8-B80A-2D6AC856EB14}"/>
                    </a:ext>
                  </a:extLst>
                </p:cNvPr>
                <p:cNvSpPr/>
                <p:nvPr/>
              </p:nvSpPr>
              <p:spPr>
                <a:xfrm>
                  <a:off x="2983978" y="4092816"/>
                  <a:ext cx="2954653" cy="2556910"/>
                </a:xfrm>
                <a:prstGeom prst="roundRect">
                  <a:avLst/>
                </a:prstGeom>
                <a:solidFill>
                  <a:srgbClr val="F4D8FC">
                    <a:alpha val="28235"/>
                  </a:srgbClr>
                </a:solidFill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77">
                    <a:defRPr/>
                  </a:pPr>
                  <a:endParaRPr lang="en-US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56" name="Retângulo 55">
                  <a:extLst>
                    <a:ext uri="{FF2B5EF4-FFF2-40B4-BE49-F238E27FC236}">
                      <a16:creationId xmlns:a16="http://schemas.microsoft.com/office/drawing/2014/main" id="{CD54394F-6BEB-4596-8C70-F14E51BBF588}"/>
                    </a:ext>
                  </a:extLst>
                </p:cNvPr>
                <p:cNvSpPr/>
                <p:nvPr/>
              </p:nvSpPr>
              <p:spPr>
                <a:xfrm>
                  <a:off x="3032548" y="4122072"/>
                  <a:ext cx="269860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914377">
                    <a:defRPr/>
                  </a:pPr>
                  <a:r>
                    <a:rPr lang="pt-BR" sz="2400" b="1" dirty="0">
                      <a:solidFill>
                        <a:prstClr val="black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Domínio Computacional</a:t>
                  </a:r>
                  <a:r>
                    <a:rPr lang="pt-BR" sz="1600" b="1" dirty="0">
                      <a:solidFill>
                        <a:prstClr val="black"/>
                      </a:solidFill>
                      <a:latin typeface="Trebuchet MS" panose="020B0603020202020204" pitchFamily="34" charset="0"/>
                    </a:rPr>
                    <a:t> </a:t>
                  </a:r>
                </a:p>
              </p:txBody>
            </p:sp>
          </p:grpSp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C28126AE-E488-7619-BAAD-6A5C8D633AFA}"/>
                  </a:ext>
                </a:extLst>
              </p:cNvPr>
              <p:cNvSpPr/>
              <p:nvPr/>
            </p:nvSpPr>
            <p:spPr>
              <a:xfrm>
                <a:off x="5107521" y="3751852"/>
                <a:ext cx="1394927" cy="1349530"/>
              </a:xfrm>
              <a:prstGeom prst="ellipse">
                <a:avLst/>
              </a:prstGeom>
              <a:solidFill>
                <a:srgbClr val="CB9F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fr-FR" dirty="0">
                  <a:solidFill>
                    <a:prstClr val="white"/>
                  </a:solidFill>
                  <a:latin typeface="Open Sans Light"/>
                </a:endParaRPr>
              </a:p>
            </p:txBody>
          </p:sp>
        </p:grpSp>
        <p:sp>
          <p:nvSpPr>
            <p:cNvPr id="19" name="Forma Livre: Forma 18"/>
            <p:cNvSpPr/>
            <p:nvPr/>
          </p:nvSpPr>
          <p:spPr>
            <a:xfrm>
              <a:off x="7879726" y="4770920"/>
              <a:ext cx="2151583" cy="2151583"/>
            </a:xfrm>
            <a:custGeom>
              <a:avLst/>
              <a:gdLst>
                <a:gd name="connsiteX0" fmla="*/ 0 w 2151583"/>
                <a:gd name="connsiteY0" fmla="*/ 0 h 2151583"/>
                <a:gd name="connsiteX1" fmla="*/ 2151583 w 2151583"/>
                <a:gd name="connsiteY1" fmla="*/ 0 h 2151583"/>
                <a:gd name="connsiteX2" fmla="*/ 2151583 w 2151583"/>
                <a:gd name="connsiteY2" fmla="*/ 2151583 h 2151583"/>
                <a:gd name="connsiteX3" fmla="*/ 0 w 2151583"/>
                <a:gd name="connsiteY3" fmla="*/ 2151583 h 2151583"/>
                <a:gd name="connsiteX4" fmla="*/ 0 w 2151583"/>
                <a:gd name="connsiteY4" fmla="*/ 0 h 2151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1583" h="2151583">
                  <a:moveTo>
                    <a:pt x="0" y="0"/>
                  </a:moveTo>
                  <a:lnTo>
                    <a:pt x="2151583" y="0"/>
                  </a:lnTo>
                  <a:lnTo>
                    <a:pt x="2151583" y="2151583"/>
                  </a:lnTo>
                  <a:lnTo>
                    <a:pt x="0" y="215158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1120" tIns="71120" rIns="71120" bIns="71120" numCol="1" spcCol="1270" anchor="ctr" anchorCtr="0">
              <a:noAutofit/>
            </a:bodyPr>
            <a:lstStyle/>
            <a:p>
              <a:pPr algn="ctr" defTabSz="24891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pt-BR" sz="560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 panose="020F0502020204030204"/>
              </a:endParaRPr>
            </a:p>
          </p:txBody>
        </p:sp>
        <p:sp>
          <p:nvSpPr>
            <p:cNvPr id="92" name="Retângulo: Cantos Arredondados 91">
              <a:extLst>
                <a:ext uri="{FF2B5EF4-FFF2-40B4-BE49-F238E27FC236}">
                  <a16:creationId xmlns:a16="http://schemas.microsoft.com/office/drawing/2014/main" id="{667FEF05-7B58-43DB-9EE0-388A4B44CD6A}"/>
                </a:ext>
              </a:extLst>
            </p:cNvPr>
            <p:cNvSpPr/>
            <p:nvPr/>
          </p:nvSpPr>
          <p:spPr>
            <a:xfrm>
              <a:off x="5952199" y="823002"/>
              <a:ext cx="3649412" cy="2334806"/>
            </a:xfrm>
            <a:prstGeom prst="roundRect">
              <a:avLst/>
            </a:prstGeom>
            <a:solidFill>
              <a:srgbClr val="EEEEEE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5" name="Retângulo 94">
              <a:extLst>
                <a:ext uri="{FF2B5EF4-FFF2-40B4-BE49-F238E27FC236}">
                  <a16:creationId xmlns:a16="http://schemas.microsoft.com/office/drawing/2014/main" id="{31821930-0219-461F-BE40-0465CCC53759}"/>
                </a:ext>
              </a:extLst>
            </p:cNvPr>
            <p:cNvSpPr/>
            <p:nvPr/>
          </p:nvSpPr>
          <p:spPr>
            <a:xfrm>
              <a:off x="7456141" y="829805"/>
              <a:ext cx="99899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377">
                <a:defRPr/>
              </a:pPr>
              <a:r>
                <a:rPr lang="pt-BR" sz="2400" b="1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Malha</a:t>
              </a:r>
              <a:endParaRPr lang="pt-BR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" name="Elipse 1">
            <a:extLst>
              <a:ext uri="{FF2B5EF4-FFF2-40B4-BE49-F238E27FC236}">
                <a16:creationId xmlns:a16="http://schemas.microsoft.com/office/drawing/2014/main" id="{E6B8B4BD-0C23-4034-A677-25F8A2EEA4FD}"/>
              </a:ext>
            </a:extLst>
          </p:cNvPr>
          <p:cNvSpPr/>
          <p:nvPr/>
        </p:nvSpPr>
        <p:spPr>
          <a:xfrm>
            <a:off x="1319193" y="1000061"/>
            <a:ext cx="247035" cy="25304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fr-FR" dirty="0">
                <a:solidFill>
                  <a:srgbClr val="57565A"/>
                </a:solidFill>
                <a:latin typeface="Open Sans Light"/>
              </a:rPr>
              <a:t>1</a:t>
            </a:r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DA99B14E-FED6-48BA-8AB0-8B4ED1F62C22}"/>
              </a:ext>
            </a:extLst>
          </p:cNvPr>
          <p:cNvSpPr/>
          <p:nvPr/>
        </p:nvSpPr>
        <p:spPr>
          <a:xfrm>
            <a:off x="1834249" y="3646188"/>
            <a:ext cx="247035" cy="25304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fr-FR" dirty="0">
                <a:solidFill>
                  <a:srgbClr val="57565A"/>
                </a:solidFill>
                <a:latin typeface="Open Sans Light"/>
              </a:rPr>
              <a:t>2</a:t>
            </a:r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D74AC07B-A5D7-452C-A687-824880270A1D}"/>
              </a:ext>
            </a:extLst>
          </p:cNvPr>
          <p:cNvSpPr/>
          <p:nvPr/>
        </p:nvSpPr>
        <p:spPr>
          <a:xfrm>
            <a:off x="6618677" y="1152173"/>
            <a:ext cx="247035" cy="25304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fr-FR" dirty="0">
                <a:solidFill>
                  <a:srgbClr val="57565A"/>
                </a:solidFill>
                <a:latin typeface="Open Sans Light"/>
              </a:rPr>
              <a:t>3</a:t>
            </a:r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76AE514B-8BAA-422F-8F10-DB206B5ED0A7}"/>
              </a:ext>
            </a:extLst>
          </p:cNvPr>
          <p:cNvSpPr/>
          <p:nvPr/>
        </p:nvSpPr>
        <p:spPr>
          <a:xfrm>
            <a:off x="6539085" y="3769005"/>
            <a:ext cx="247035" cy="25304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fr-FR" dirty="0">
                <a:solidFill>
                  <a:srgbClr val="57565A"/>
                </a:solidFill>
                <a:latin typeface="Open Sans Light"/>
              </a:rPr>
              <a:t>4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938EFFCD-B41A-9DA1-6F7B-FCB068090B81}"/>
              </a:ext>
            </a:extLst>
          </p:cNvPr>
          <p:cNvSpPr/>
          <p:nvPr/>
        </p:nvSpPr>
        <p:spPr>
          <a:xfrm>
            <a:off x="5642726" y="1578201"/>
            <a:ext cx="1394927" cy="134775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fr-FR">
              <a:solidFill>
                <a:prstClr val="white"/>
              </a:solidFill>
              <a:latin typeface="Open Sans Light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BF4BDE7-74F9-197A-1093-DC89E5CCD3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357" y="1648314"/>
            <a:ext cx="1082268" cy="1082268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C0FCAEA9-6AB5-A49D-35BC-D69BC7D096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31" y="4249733"/>
            <a:ext cx="1188827" cy="1188827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75AB5915-FD5B-B4A9-A663-F65A6CB6F7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110" y="4190786"/>
            <a:ext cx="1222895" cy="1222895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F61DCC6B-DFFB-21A0-8FE1-AABD35ADA1C1}"/>
              </a:ext>
            </a:extLst>
          </p:cNvPr>
          <p:cNvGrpSpPr/>
          <p:nvPr/>
        </p:nvGrpSpPr>
        <p:grpSpPr>
          <a:xfrm>
            <a:off x="1872245" y="1411597"/>
            <a:ext cx="3137019" cy="1726161"/>
            <a:chOff x="630508" y="2117710"/>
            <a:chExt cx="5205960" cy="2877120"/>
          </a:xfrm>
        </p:grpSpPr>
        <p:pic>
          <p:nvPicPr>
            <p:cNvPr id="9" name="Content Placeholder 3">
              <a:extLst>
                <a:ext uri="{FF2B5EF4-FFF2-40B4-BE49-F238E27FC236}">
                  <a16:creationId xmlns:a16="http://schemas.microsoft.com/office/drawing/2014/main" id="{5EEB4AA1-27A8-8DE9-E229-E4B43FDDCF85}"/>
                </a:ext>
              </a:extLst>
            </p:cNvPr>
            <p:cNvPicPr/>
            <p:nvPr/>
          </p:nvPicPr>
          <p:blipFill>
            <a:blip r:embed="rId8"/>
            <a:stretch/>
          </p:blipFill>
          <p:spPr>
            <a:xfrm>
              <a:off x="630508" y="2117710"/>
              <a:ext cx="5205960" cy="2877120"/>
            </a:xfrm>
            <a:prstGeom prst="roundRect">
              <a:avLst>
                <a:gd name="adj" fmla="val 7839"/>
              </a:avLst>
            </a:prstGeom>
            <a:ln>
              <a:noFill/>
            </a:ln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C9571A44-4F0A-7EFA-15AE-1F06AF57C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72008" y="4221361"/>
              <a:ext cx="464460" cy="514422"/>
            </a:xfrm>
            <a:prstGeom prst="roundRect">
              <a:avLst/>
            </a:prstGeom>
          </p:spPr>
        </p:pic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4C7D42CC-BEC2-0B5C-219E-D62FB7DBF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892748" y="4342638"/>
              <a:ext cx="340740" cy="428685"/>
            </a:xfrm>
            <a:prstGeom prst="round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0CA8F61E-5E62-237D-281E-64CB8A912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56635" y="2213189"/>
              <a:ext cx="523948" cy="312958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0DA26CAB-3FA9-4A60-5359-BD446C07F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09540" y="2205405"/>
              <a:ext cx="523948" cy="312958"/>
            </a:xfrm>
            <a:prstGeom prst="rect">
              <a:avLst/>
            </a:prstGeom>
          </p:spPr>
        </p:pic>
      </p:grpSp>
      <p:pic>
        <p:nvPicPr>
          <p:cNvPr id="32" name="Picture 5">
            <a:extLst>
              <a:ext uri="{FF2B5EF4-FFF2-40B4-BE49-F238E27FC236}">
                <a16:creationId xmlns:a16="http://schemas.microsoft.com/office/drawing/2014/main" id="{8F16646C-93F3-6B62-40B8-89CF62FB88F0}"/>
              </a:ext>
            </a:extLst>
          </p:cNvPr>
          <p:cNvPicPr/>
          <p:nvPr/>
        </p:nvPicPr>
        <p:blipFill>
          <a:blip r:embed="rId12"/>
          <a:srcRect l="22540" r="20252"/>
          <a:stretch/>
        </p:blipFill>
        <p:spPr>
          <a:xfrm>
            <a:off x="7061061" y="1366612"/>
            <a:ext cx="2659464" cy="1780907"/>
          </a:xfrm>
          <a:prstGeom prst="roundRect">
            <a:avLst>
              <a:gd name="adj" fmla="val 5325"/>
            </a:avLst>
          </a:prstGeom>
          <a:ln>
            <a:noFill/>
          </a:ln>
        </p:spPr>
      </p:pic>
      <p:pic>
        <p:nvPicPr>
          <p:cNvPr id="33" name="Imagem 32" descr="Forma, Polígono&#10;&#10;O conteúdo gerado por IA pode estar incorreto.">
            <a:extLst>
              <a:ext uri="{FF2B5EF4-FFF2-40B4-BE49-F238E27FC236}">
                <a16:creationId xmlns:a16="http://schemas.microsoft.com/office/drawing/2014/main" id="{4764D530-6C60-E512-0E4F-3B6177D83A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767" y="4000865"/>
            <a:ext cx="3497307" cy="1726431"/>
          </a:xfrm>
          <a:prstGeom prst="rect">
            <a:avLst/>
          </a:prstGeom>
        </p:spPr>
      </p:pic>
      <p:pic>
        <p:nvPicPr>
          <p:cNvPr id="34" name="Espaço Reservado para Conteúdo 3">
            <a:extLst>
              <a:ext uri="{FF2B5EF4-FFF2-40B4-BE49-F238E27FC236}">
                <a16:creationId xmlns:a16="http://schemas.microsoft.com/office/drawing/2014/main" id="{25E29B64-86CC-28D6-8611-577C0CBD3D9A}"/>
              </a:ext>
            </a:extLst>
          </p:cNvPr>
          <p:cNvPicPr/>
          <p:nvPr/>
        </p:nvPicPr>
        <p:blipFill rotWithShape="1">
          <a:blip r:embed="rId14"/>
          <a:srcRect l="39925" t="10396" r="49223" b="9024"/>
          <a:stretch/>
        </p:blipFill>
        <p:spPr>
          <a:xfrm>
            <a:off x="3643358" y="5286948"/>
            <a:ext cx="409836" cy="405827"/>
          </a:xfrm>
          <a:prstGeom prst="rect">
            <a:avLst/>
          </a:prstGeom>
          <a:ln>
            <a:noFill/>
          </a:ln>
        </p:spPr>
      </p:pic>
      <p:pic>
        <p:nvPicPr>
          <p:cNvPr id="35" name="Imagem 4">
            <a:extLst>
              <a:ext uri="{FF2B5EF4-FFF2-40B4-BE49-F238E27FC236}">
                <a16:creationId xmlns:a16="http://schemas.microsoft.com/office/drawing/2014/main" id="{34239870-7028-81B3-6202-C75029743796}"/>
              </a:ext>
            </a:extLst>
          </p:cNvPr>
          <p:cNvPicPr/>
          <p:nvPr/>
        </p:nvPicPr>
        <p:blipFill rotWithShape="1">
          <a:blip r:embed="rId15"/>
          <a:srcRect l="39979" t="9467" r="45212" b="9210"/>
          <a:stretch/>
        </p:blipFill>
        <p:spPr>
          <a:xfrm>
            <a:off x="2225546" y="5083737"/>
            <a:ext cx="409836" cy="392892"/>
          </a:xfrm>
          <a:prstGeom prst="rect">
            <a:avLst/>
          </a:prstGeom>
          <a:ln>
            <a:noFill/>
          </a:ln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89518C55-9A9C-6039-071F-80800B65956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551" y="4126590"/>
            <a:ext cx="3746024" cy="300519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F6D7B30F-B2BF-FE04-C46F-37152E17A3A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271" y="4635736"/>
            <a:ext cx="3853312" cy="436040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75E97C5A-0DF0-F47F-30F8-6260ECE67FC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271" y="5344119"/>
            <a:ext cx="4430643" cy="246519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230676C7-B26E-DD64-3458-5FF9B0EE98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91" y="1210841"/>
            <a:ext cx="1213271" cy="1213271"/>
          </a:xfrm>
          <a:prstGeom prst="rect">
            <a:avLst/>
          </a:prstGeom>
        </p:spPr>
      </p:pic>
      <p:sp>
        <p:nvSpPr>
          <p:cNvPr id="48" name="CustomShape 8">
            <a:extLst>
              <a:ext uri="{FF2B5EF4-FFF2-40B4-BE49-F238E27FC236}">
                <a16:creationId xmlns:a16="http://schemas.microsoft.com/office/drawing/2014/main" id="{6770DC67-B4C7-151E-5F13-4B504DA72332}"/>
              </a:ext>
            </a:extLst>
          </p:cNvPr>
          <p:cNvSpPr/>
          <p:nvPr/>
        </p:nvSpPr>
        <p:spPr>
          <a:xfrm>
            <a:off x="124758" y="210223"/>
            <a:ext cx="4201576" cy="470056"/>
          </a:xfrm>
          <a:prstGeom prst="roundRect">
            <a:avLst>
              <a:gd name="adj" fmla="val 19721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39200" tIns="69600" rIns="139200" bIns="696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b="1" spc="-1" dirty="0">
                <a:solidFill>
                  <a:srgbClr val="000000"/>
                </a:solidFill>
                <a:latin typeface="Arial"/>
              </a:rPr>
              <a:t>Pipeline de simulações e dados</a:t>
            </a:r>
          </a:p>
        </p:txBody>
      </p:sp>
    </p:spTree>
    <p:extLst>
      <p:ext uri="{BB962C8B-B14F-4D97-AF65-F5344CB8AC3E}">
        <p14:creationId xmlns:p14="http://schemas.microsoft.com/office/powerpoint/2010/main" val="3815704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-14523"/>
            <a:ext cx="10363200" cy="817561"/>
          </a:xfrm>
        </p:spPr>
        <p:txBody>
          <a:bodyPr>
            <a:normAutofit/>
          </a:bodyPr>
          <a:lstStyle/>
          <a:p>
            <a:r>
              <a:rPr lang="pt-BR" sz="3200" b="1" dirty="0">
                <a:latin typeface="Monserat"/>
              </a:rPr>
              <a:t>Resultados</a:t>
            </a:r>
          </a:p>
        </p:txBody>
      </p: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93A686AD-ACBE-D7E5-9403-BDB64436D293}"/>
              </a:ext>
            </a:extLst>
          </p:cNvPr>
          <p:cNvGrpSpPr/>
          <p:nvPr/>
        </p:nvGrpSpPr>
        <p:grpSpPr>
          <a:xfrm>
            <a:off x="4377455" y="1880639"/>
            <a:ext cx="4171848" cy="3446955"/>
            <a:chOff x="28705" y="1435317"/>
            <a:chExt cx="3462364" cy="3205879"/>
          </a:xfrm>
        </p:grpSpPr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8B56E2B2-F5FE-D603-0C13-02E8D250A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49901"/>
            <a:stretch/>
          </p:blipFill>
          <p:spPr>
            <a:xfrm>
              <a:off x="28705" y="1909582"/>
              <a:ext cx="3462364" cy="2731614"/>
            </a:xfrm>
            <a:prstGeom prst="rect">
              <a:avLst/>
            </a:prstGeom>
          </p:spPr>
        </p:pic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091C5887-6765-33E5-8F7D-93800D64676A}"/>
                </a:ext>
              </a:extLst>
            </p:cNvPr>
            <p:cNvCxnSpPr>
              <a:cxnSpLocks/>
            </p:cNvCxnSpPr>
            <p:nvPr/>
          </p:nvCxnSpPr>
          <p:spPr>
            <a:xfrm>
              <a:off x="2529288" y="2787650"/>
              <a:ext cx="549708" cy="281055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E41F421A-27A1-2A37-4271-C44003F5679B}"/>
                </a:ext>
              </a:extLst>
            </p:cNvPr>
            <p:cNvSpPr txBox="1"/>
            <p:nvPr/>
          </p:nvSpPr>
          <p:spPr>
            <a:xfrm>
              <a:off x="2686283" y="2533776"/>
              <a:ext cx="286304" cy="429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/>
                <a:t>u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13E67B3C-6874-DD52-4435-579D5AE7F1E1}"/>
                </a:ext>
              </a:extLst>
            </p:cNvPr>
            <p:cNvSpPr txBox="1"/>
            <p:nvPr/>
          </p:nvSpPr>
          <p:spPr>
            <a:xfrm>
              <a:off x="1827007" y="1435317"/>
              <a:ext cx="1194377" cy="429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dirty="0"/>
                <a:t>Clareira</a:t>
              </a:r>
            </a:p>
          </p:txBody>
        </p: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347DB492-629E-2FCB-412E-DF92D5449B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42462" y="1743094"/>
              <a:ext cx="1003550" cy="8763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38761C1F-9AD7-2464-DD8E-0649CB4C23B0}"/>
              </a:ext>
            </a:extLst>
          </p:cNvPr>
          <p:cNvGrpSpPr/>
          <p:nvPr/>
        </p:nvGrpSpPr>
        <p:grpSpPr>
          <a:xfrm>
            <a:off x="378561" y="1850401"/>
            <a:ext cx="3688031" cy="4120043"/>
            <a:chOff x="6629710" y="740182"/>
            <a:chExt cx="3554594" cy="4300914"/>
          </a:xfrm>
        </p:grpSpPr>
        <p:pic>
          <p:nvPicPr>
            <p:cNvPr id="32" name="Imagem 31" descr="Diagrama&#10;&#10;O conteúdo gerado por IA pode estar incorreto.">
              <a:extLst>
                <a:ext uri="{FF2B5EF4-FFF2-40B4-BE49-F238E27FC236}">
                  <a16:creationId xmlns:a16="http://schemas.microsoft.com/office/drawing/2014/main" id="{A1911CB0-45AC-C3E1-F6AD-27019CB4D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5316" y="772682"/>
              <a:ext cx="1887445" cy="1376479"/>
            </a:xfrm>
            <a:prstGeom prst="roundRect">
              <a:avLst/>
            </a:prstGeom>
          </p:spPr>
        </p:pic>
        <p:pic>
          <p:nvPicPr>
            <p:cNvPr id="33" name="Imagem 32" descr="Diagrama&#10;&#10;O conteúdo gerado por IA pode estar incorreto.">
              <a:extLst>
                <a:ext uri="{FF2B5EF4-FFF2-40B4-BE49-F238E27FC236}">
                  <a16:creationId xmlns:a16="http://schemas.microsoft.com/office/drawing/2014/main" id="{AA1E4AF5-9A8D-8D22-5BB1-4E8FF0B21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4589" y="740182"/>
              <a:ext cx="1649715" cy="1203106"/>
            </a:xfrm>
            <a:prstGeom prst="roundRect">
              <a:avLst/>
            </a:prstGeom>
          </p:spPr>
        </p:pic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F55766AB-575A-8EEF-F4AA-F72BBF8C9863}"/>
                </a:ext>
              </a:extLst>
            </p:cNvPr>
            <p:cNvGrpSpPr/>
            <p:nvPr/>
          </p:nvGrpSpPr>
          <p:grpSpPr>
            <a:xfrm>
              <a:off x="6629710" y="2074507"/>
              <a:ext cx="3527160" cy="2966589"/>
              <a:chOff x="4148074" y="1594990"/>
              <a:chExt cx="6435516" cy="5642868"/>
            </a:xfrm>
          </p:grpSpPr>
          <p:pic>
            <p:nvPicPr>
              <p:cNvPr id="35" name="Imagem 34">
                <a:extLst>
                  <a:ext uri="{FF2B5EF4-FFF2-40B4-BE49-F238E27FC236}">
                    <a16:creationId xmlns:a16="http://schemas.microsoft.com/office/drawing/2014/main" id="{118BCA4C-7073-73BB-BEAD-19DEA794A5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48074" y="3209446"/>
                <a:ext cx="6435516" cy="4028412"/>
              </a:xfrm>
              <a:prstGeom prst="roundRect">
                <a:avLst/>
              </a:prstGeom>
            </p:spPr>
          </p:pic>
          <p:cxnSp>
            <p:nvCxnSpPr>
              <p:cNvPr id="36" name="Conector reto 35">
                <a:extLst>
                  <a:ext uri="{FF2B5EF4-FFF2-40B4-BE49-F238E27FC236}">
                    <a16:creationId xmlns:a16="http://schemas.microsoft.com/office/drawing/2014/main" id="{A0C0693E-BE11-92A0-1012-3E526537E385}"/>
                  </a:ext>
                </a:extLst>
              </p:cNvPr>
              <p:cNvCxnSpPr/>
              <p:nvPr/>
            </p:nvCxnSpPr>
            <p:spPr>
              <a:xfrm flipV="1">
                <a:off x="6306307" y="5410733"/>
                <a:ext cx="0" cy="2889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ctor reto 36">
                <a:extLst>
                  <a:ext uri="{FF2B5EF4-FFF2-40B4-BE49-F238E27FC236}">
                    <a16:creationId xmlns:a16="http://schemas.microsoft.com/office/drawing/2014/main" id="{E72ABACF-09DB-6F85-10D0-D3BDF6184C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06307" y="5419307"/>
                <a:ext cx="4207954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ector de Seta Reta 37">
                <a:extLst>
                  <a:ext uri="{FF2B5EF4-FFF2-40B4-BE49-F238E27FC236}">
                    <a16:creationId xmlns:a16="http://schemas.microsoft.com/office/drawing/2014/main" id="{DE57785C-F665-F1C0-36D9-90289CCBE7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73836" y="1766926"/>
                <a:ext cx="578147" cy="1964801"/>
              </a:xfrm>
              <a:prstGeom prst="straightConnector1">
                <a:avLst/>
              </a:prstGeom>
              <a:ln w="28575">
                <a:solidFill>
                  <a:srgbClr val="BFBFBF">
                    <a:alpha val="54902"/>
                  </a:srgb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de Seta Reta 38">
                <a:extLst>
                  <a:ext uri="{FF2B5EF4-FFF2-40B4-BE49-F238E27FC236}">
                    <a16:creationId xmlns:a16="http://schemas.microsoft.com/office/drawing/2014/main" id="{1DD6CDD2-7788-166C-A40A-A638E9E0DC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38733" y="1594990"/>
                <a:ext cx="362031" cy="2099756"/>
              </a:xfrm>
              <a:prstGeom prst="straightConnector1">
                <a:avLst/>
              </a:prstGeom>
              <a:ln w="28575">
                <a:solidFill>
                  <a:srgbClr val="BFBFBF">
                    <a:alpha val="54902"/>
                  </a:srgb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ector reto 40">
                <a:extLst>
                  <a:ext uri="{FF2B5EF4-FFF2-40B4-BE49-F238E27FC236}">
                    <a16:creationId xmlns:a16="http://schemas.microsoft.com/office/drawing/2014/main" id="{442CBE81-A785-E341-41A7-62D2FC1604E5}"/>
                  </a:ext>
                </a:extLst>
              </p:cNvPr>
              <p:cNvCxnSpPr/>
              <p:nvPr/>
            </p:nvCxnSpPr>
            <p:spPr>
              <a:xfrm>
                <a:off x="4624388" y="4271963"/>
                <a:ext cx="0" cy="13768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ector reto 47">
                <a:extLst>
                  <a:ext uri="{FF2B5EF4-FFF2-40B4-BE49-F238E27FC236}">
                    <a16:creationId xmlns:a16="http://schemas.microsoft.com/office/drawing/2014/main" id="{55CAB778-F732-5C5C-E1AC-331F0617EFA5}"/>
                  </a:ext>
                </a:extLst>
              </p:cNvPr>
              <p:cNvCxnSpPr/>
              <p:nvPr/>
            </p:nvCxnSpPr>
            <p:spPr>
              <a:xfrm>
                <a:off x="6306307" y="4271962"/>
                <a:ext cx="0" cy="137689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86A260CE-AA74-3F20-BDF0-CD3AC67609BD}"/>
                  </a:ext>
                </a:extLst>
              </p:cNvPr>
              <p:cNvCxnSpPr/>
              <p:nvPr/>
            </p:nvCxnSpPr>
            <p:spPr>
              <a:xfrm>
                <a:off x="7306432" y="4271962"/>
                <a:ext cx="0" cy="13768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ctor reto 50">
                <a:extLst>
                  <a:ext uri="{FF2B5EF4-FFF2-40B4-BE49-F238E27FC236}">
                    <a16:creationId xmlns:a16="http://schemas.microsoft.com/office/drawing/2014/main" id="{CDBD878C-3F7C-F353-1E6A-2E3B85F97495}"/>
                  </a:ext>
                </a:extLst>
              </p:cNvPr>
              <p:cNvCxnSpPr/>
              <p:nvPr/>
            </p:nvCxnSpPr>
            <p:spPr>
              <a:xfrm>
                <a:off x="10340142" y="4286247"/>
                <a:ext cx="0" cy="13768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ector de Seta Reta 52">
                <a:extLst>
                  <a:ext uri="{FF2B5EF4-FFF2-40B4-BE49-F238E27FC236}">
                    <a16:creationId xmlns:a16="http://schemas.microsoft.com/office/drawing/2014/main" id="{F206C73A-9498-B772-4362-DB2ACAB96C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1932" y="4581376"/>
                <a:ext cx="964500" cy="10733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  <a:alpha val="49020"/>
                  </a:schemeClr>
                </a:solidFill>
                <a:headEnd type="triangle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0A141B70-5EEA-289D-91E7-791A8129288E}"/>
                  </a:ext>
                </a:extLst>
              </p:cNvPr>
              <p:cNvSpPr txBox="1"/>
              <p:nvPr/>
            </p:nvSpPr>
            <p:spPr>
              <a:xfrm>
                <a:off x="4995269" y="4015435"/>
                <a:ext cx="1491203" cy="590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333" dirty="0"/>
                  <a:t>~ 3h</a:t>
                </a:r>
              </a:p>
            </p:txBody>
          </p:sp>
          <p:cxnSp>
            <p:nvCxnSpPr>
              <p:cNvPr id="55" name="Conector de Seta Reta 54">
                <a:extLst>
                  <a:ext uri="{FF2B5EF4-FFF2-40B4-BE49-F238E27FC236}">
                    <a16:creationId xmlns:a16="http://schemas.microsoft.com/office/drawing/2014/main" id="{826EEF1F-C75D-13AC-3B69-B3A9364385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8167" y="4817724"/>
                <a:ext cx="3991975" cy="0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  <a:alpha val="49020"/>
                  </a:schemeClr>
                </a:solidFill>
                <a:headEnd type="triangle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6" name="CaixaDeTexto 55">
                <a:extLst>
                  <a:ext uri="{FF2B5EF4-FFF2-40B4-BE49-F238E27FC236}">
                    <a16:creationId xmlns:a16="http://schemas.microsoft.com/office/drawing/2014/main" id="{88619EED-2715-8306-D5BF-CDF3A1D67A30}"/>
                  </a:ext>
                </a:extLst>
              </p:cNvPr>
              <p:cNvSpPr txBox="1"/>
              <p:nvPr/>
            </p:nvSpPr>
            <p:spPr>
              <a:xfrm>
                <a:off x="8106655" y="3998587"/>
                <a:ext cx="1491203" cy="1650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400" dirty="0"/>
                  <a:t>~ 14h</a:t>
                </a:r>
              </a:p>
            </p:txBody>
          </p:sp>
        </p:grpSp>
      </p:grpSp>
      <p:sp>
        <p:nvSpPr>
          <p:cNvPr id="57" name="Retângulo: Cantos Arredondados 56">
            <a:extLst>
              <a:ext uri="{FF2B5EF4-FFF2-40B4-BE49-F238E27FC236}">
                <a16:creationId xmlns:a16="http://schemas.microsoft.com/office/drawing/2014/main" id="{94220B72-5A2F-F996-BB67-9C6487043DEB}"/>
              </a:ext>
            </a:extLst>
          </p:cNvPr>
          <p:cNvSpPr/>
          <p:nvPr/>
        </p:nvSpPr>
        <p:spPr>
          <a:xfrm>
            <a:off x="258842" y="901149"/>
            <a:ext cx="3636789" cy="410369"/>
          </a:xfrm>
          <a:prstGeom prst="roundRect">
            <a:avLst>
              <a:gd name="adj" fmla="val 28008"/>
            </a:avLst>
          </a:prstGeom>
          <a:solidFill>
            <a:srgbClr val="3039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/>
              <a:t>Desaceleração &amp; camada de cisalhamento</a:t>
            </a:r>
          </a:p>
        </p:txBody>
      </p:sp>
      <p:pic>
        <p:nvPicPr>
          <p:cNvPr id="58" name="Imagem 57" descr="Diagrama&#10;&#10;O conteúdo gerado por IA pode estar incorreto.">
            <a:extLst>
              <a:ext uri="{FF2B5EF4-FFF2-40B4-BE49-F238E27FC236}">
                <a16:creationId xmlns:a16="http://schemas.microsoft.com/office/drawing/2014/main" id="{E23C2BFE-3307-68BC-F2FB-ECD1C9DD5D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296" y="1449681"/>
            <a:ext cx="1885153" cy="1881775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AFC3FAA3-AC22-D13F-478D-A9F4E18A22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7112" y="3486686"/>
            <a:ext cx="1998027" cy="1636345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F367BC8B-F2A5-87B4-8ABE-3A143708B9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4403" y="5123031"/>
            <a:ext cx="2051408" cy="1631939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66C3167-4FF4-1B1A-8DF7-95C3330B29AF}"/>
              </a:ext>
            </a:extLst>
          </p:cNvPr>
          <p:cNvSpPr/>
          <p:nvPr/>
        </p:nvSpPr>
        <p:spPr>
          <a:xfrm>
            <a:off x="4431987" y="861711"/>
            <a:ext cx="3923192" cy="490061"/>
          </a:xfrm>
          <a:prstGeom prst="roundRect">
            <a:avLst>
              <a:gd name="adj" fmla="val 28008"/>
            </a:avLst>
          </a:prstGeom>
          <a:solidFill>
            <a:srgbClr val="3039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/>
              <a:t>Visualização das Estruturas Turbulentas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710EAB35-174F-1272-1D4C-6F9012E2E007}"/>
              </a:ext>
            </a:extLst>
          </p:cNvPr>
          <p:cNvSpPr/>
          <p:nvPr/>
        </p:nvSpPr>
        <p:spPr>
          <a:xfrm>
            <a:off x="8831005" y="904544"/>
            <a:ext cx="3114135" cy="490061"/>
          </a:xfrm>
          <a:prstGeom prst="roundRect">
            <a:avLst>
              <a:gd name="adj" fmla="val 28008"/>
            </a:avLst>
          </a:prstGeom>
          <a:solidFill>
            <a:srgbClr val="3039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/>
              <a:t>Classificação e quantificação de </a:t>
            </a:r>
            <a:r>
              <a:rPr lang="pt-BR" sz="1600" dirty="0" err="1"/>
              <a:t>Efiência</a:t>
            </a:r>
            <a:endParaRPr lang="pt-BR" sz="1600" dirty="0"/>
          </a:p>
        </p:txBody>
      </p:sp>
      <p:cxnSp>
        <p:nvCxnSpPr>
          <p:cNvPr id="9" name="Google Shape;261;p23">
            <a:extLst>
              <a:ext uri="{FF2B5EF4-FFF2-40B4-BE49-F238E27FC236}">
                <a16:creationId xmlns:a16="http://schemas.microsoft.com/office/drawing/2014/main" id="{FE3FC355-9614-548F-FADE-EDC683F12FC2}"/>
              </a:ext>
            </a:extLst>
          </p:cNvPr>
          <p:cNvCxnSpPr>
            <a:cxnSpLocks/>
          </p:cNvCxnSpPr>
          <p:nvPr/>
        </p:nvCxnSpPr>
        <p:spPr>
          <a:xfrm flipH="1">
            <a:off x="4176233" y="609600"/>
            <a:ext cx="11636" cy="5667923"/>
          </a:xfrm>
          <a:prstGeom prst="straightConnector1">
            <a:avLst/>
          </a:prstGeom>
          <a:noFill/>
          <a:ln w="9525" cap="flat" cmpd="sng">
            <a:solidFill>
              <a:srgbClr val="FF845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61;p23">
            <a:extLst>
              <a:ext uri="{FF2B5EF4-FFF2-40B4-BE49-F238E27FC236}">
                <a16:creationId xmlns:a16="http://schemas.microsoft.com/office/drawing/2014/main" id="{DC196050-8579-FD67-DE5A-284DA656B459}"/>
              </a:ext>
            </a:extLst>
          </p:cNvPr>
          <p:cNvCxnSpPr>
            <a:cxnSpLocks/>
          </p:cNvCxnSpPr>
          <p:nvPr/>
        </p:nvCxnSpPr>
        <p:spPr>
          <a:xfrm flipH="1">
            <a:off x="8647417" y="706319"/>
            <a:ext cx="11636" cy="5667923"/>
          </a:xfrm>
          <a:prstGeom prst="straightConnector1">
            <a:avLst/>
          </a:prstGeom>
          <a:noFill/>
          <a:ln w="9525" cap="flat" cmpd="sng">
            <a:solidFill>
              <a:srgbClr val="FF845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0F242DAC-9FB7-D063-1CD2-66D2011650EB}"/>
              </a:ext>
            </a:extLst>
          </p:cNvPr>
          <p:cNvSpPr txBox="1"/>
          <p:nvPr/>
        </p:nvSpPr>
        <p:spPr>
          <a:xfrm>
            <a:off x="3820435" y="59988"/>
            <a:ext cx="5428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Terabytes</a:t>
            </a:r>
            <a:r>
              <a:rPr lang="pt-BR" dirty="0"/>
              <a:t> de dados de velocidade do vento</a:t>
            </a:r>
            <a:endParaRPr lang="pt-AO" dirty="0"/>
          </a:p>
        </p:txBody>
      </p:sp>
    </p:spTree>
    <p:extLst>
      <p:ext uri="{BB962C8B-B14F-4D97-AF65-F5344CB8AC3E}">
        <p14:creationId xmlns:p14="http://schemas.microsoft.com/office/powerpoint/2010/main" val="3576099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CDC442CB-08DB-3316-A5F1-1094D75BCD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9"/>
          <a:stretch/>
        </p:blipFill>
        <p:spPr>
          <a:xfrm>
            <a:off x="-3008" y="0"/>
            <a:ext cx="12191980" cy="685671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A0759E46-EDEB-F86A-F3F9-B678DABCC65C}"/>
              </a:ext>
            </a:extLst>
          </p:cNvPr>
          <p:cNvSpPr txBox="1"/>
          <p:nvPr/>
        </p:nvSpPr>
        <p:spPr>
          <a:xfrm>
            <a:off x="1547904" y="391923"/>
            <a:ext cx="6179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002867"/>
                </a:solidFill>
                <a:latin typeface="Krub" pitchFamily="2" charset="-34"/>
                <a:cs typeface="Krub" pitchFamily="2" charset="-34"/>
              </a:rPr>
              <a:t> O "Elefante na Sala" dos Dados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D269565-6AA5-9996-46F6-CF96080D2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904" y="1512966"/>
            <a:ext cx="7820238" cy="4368336"/>
          </a:xfrm>
          <a:prstGeom prst="round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AEEB28-CE43-D383-19C3-A5E9E24FF549}"/>
              </a:ext>
            </a:extLst>
          </p:cNvPr>
          <p:cNvSpPr txBox="1"/>
          <p:nvPr/>
        </p:nvSpPr>
        <p:spPr>
          <a:xfrm>
            <a:off x="7284514" y="1872734"/>
            <a:ext cx="3446239" cy="369332"/>
          </a:xfrm>
          <a:prstGeom prst="rect">
            <a:avLst/>
          </a:prstGeom>
          <a:solidFill>
            <a:schemeClr val="bg1"/>
          </a:solidFill>
          <a:ln>
            <a:solidFill>
              <a:srgbClr val="30394F"/>
            </a:solidFill>
          </a:ln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ysClr val="windowText" lastClr="000000"/>
                </a:solidFill>
                <a:effectLst/>
                <a:latin typeface="-apple-system"/>
              </a:rPr>
              <a:t>O modelo é a ponta do iceberg.</a:t>
            </a:r>
            <a:endParaRPr lang="pt-AO" dirty="0">
              <a:solidFill>
                <a:sysClr val="windowText" lastClr="000000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CEF1082-D1C6-2C76-B9F9-EF7D41E1A7FC}"/>
              </a:ext>
            </a:extLst>
          </p:cNvPr>
          <p:cNvSpPr txBox="1"/>
          <p:nvPr/>
        </p:nvSpPr>
        <p:spPr>
          <a:xfrm>
            <a:off x="7422776" y="4155141"/>
            <a:ext cx="3617259" cy="369332"/>
          </a:xfrm>
          <a:prstGeom prst="rect">
            <a:avLst/>
          </a:prstGeom>
          <a:solidFill>
            <a:schemeClr val="bg1"/>
          </a:solidFill>
          <a:ln>
            <a:solidFill>
              <a:srgbClr val="30394F"/>
            </a:solidFill>
          </a:ln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ysClr val="windowText" lastClr="000000"/>
                </a:solidFill>
                <a:effectLst/>
                <a:latin typeface="-apple-system"/>
              </a:rPr>
              <a:t>Maior tempo gasto é com Data </a:t>
            </a:r>
            <a:r>
              <a:rPr lang="pt-BR" b="0" i="0" dirty="0" err="1">
                <a:solidFill>
                  <a:sysClr val="windowText" lastClr="000000"/>
                </a:solidFill>
                <a:effectLst/>
                <a:latin typeface="-apple-system"/>
              </a:rPr>
              <a:t>prep</a:t>
            </a:r>
            <a:endParaRPr lang="pt-AO" dirty="0">
              <a:solidFill>
                <a:sysClr val="windowText" lastClr="000000"/>
              </a:solidFill>
            </a:endParaRP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A948E3E8-996D-D1CA-295E-3ADEAA60D753}"/>
              </a:ext>
            </a:extLst>
          </p:cNvPr>
          <p:cNvCxnSpPr>
            <a:cxnSpLocks/>
          </p:cNvCxnSpPr>
          <p:nvPr/>
        </p:nvCxnSpPr>
        <p:spPr>
          <a:xfrm flipV="1">
            <a:off x="2205318" y="1872734"/>
            <a:ext cx="0" cy="3156466"/>
          </a:xfrm>
          <a:prstGeom prst="straightConnector1">
            <a:avLst/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7DC221D-A86D-B8BF-B731-C528381AB036}"/>
              </a:ext>
            </a:extLst>
          </p:cNvPr>
          <p:cNvSpPr txBox="1"/>
          <p:nvPr/>
        </p:nvSpPr>
        <p:spPr>
          <a:xfrm rot="16200000">
            <a:off x="1466723" y="3266301"/>
            <a:ext cx="81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Tempo</a:t>
            </a:r>
            <a:endParaRPr lang="pt-A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129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2,9621"/>
  <p:tag name="ORIGINALWIDTH" val="3582,302"/>
  <p:tag name="OUTPUTTYPE" val="PNG"/>
  <p:tag name="IGUANATEXVERSION" val="161"/>
  <p:tag name="LATEXADDIN" val="\documentclass{article}&#10;\usepackage{amsmath}&#10;\usepackage{xcolor} % Pacote necessário para cores&#10;\pagestyle{empty}&#10;&#10;&#10;\begin{document}&#10;&#10;\begin{equation*}&#10; \frac{\partial \overline {u_i}}{\partial t} &#10; + \frac{\partial \bar{u}_i\bar{u}_j}{\partial x_j}&#10; =-\frac{1}{\rho}\frac{\partial \overline{p} }{\partial x_i} &#10; +  \nu\frac{\partial }{\partial x_j}\left(&#10; \frac{\partial \bar{u}_i}{\partial x_j} + \frac{\partial \bar{u}_j}{\partial x_i} \right)-\frac{\partial\tau_{ij}}{\partial x_j} + f_{F_i} + f_{V_i}.\label{NSF} &#10;\end{equation*}&#10;&#10;\end{document}&#10;"/>
  <p:tag name="IGUANATEXSIZE" val="20"/>
  <p:tag name="IGUANATEXCURSOR" val="533"/>
  <p:tag name="TRANSPARENCY" val="Verdadeiro"/>
  <p:tag name="LATEXENGINEID" val="0"/>
  <p:tag name="TEMPFOLDER" val="c:\temp\"/>
  <p:tag name="LATEXFORMHEIGHT" val="320"/>
  <p:tag name="LATEXFORMWIDTH" val="385"/>
  <p:tag name="LATEXFORMWRAP" val="Verdadeiro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5,958"/>
  <p:tag name="ORIGINALWIDTH" val="2968,879"/>
  <p:tag name="OUTPUTTYPE" val="PNG"/>
  <p:tag name="IGUANATEXVERSION" val="161"/>
  <p:tag name="LATEXADDIN" val="\documentclass{article}&#10;\usepackage{amsmath}&#10;\usepackage{xcolor} % Pacote necessário para cores&#10;\pagestyle{empty}&#10;&#10;&#10;\begin{document}&#10;&#10;$$&#10;  \frac{\partial k_{\text{sgs}}}{\partial t}+ \bar u_i\frac{\partial k_{\text{sgs}}}{\partial x_i}&#10;  = -\tau_{ij}\frac{\partial\bar u_i}{\partial x_j}&#10;    -C_\varepsilon\frac{k_{\text{sgs}}^{3/2}}{\Delta_f}&#10;    +\frac{\partial}{\partial x_i}\!\left(\nu_t\frac{\partial k_{\text{sgs}}}{\partial x_i}\right)&#10;  $$&#10;\end{document}&#10;"/>
  <p:tag name="IGUANATEXSIZE" val="20"/>
  <p:tag name="IGUANATEXCURSOR" val="463"/>
  <p:tag name="TRANSPARENCY" val="Verdadeiro"/>
  <p:tag name="LATEXENGINEID" val="0"/>
  <p:tag name="TEMPFOLDER" val="c:\temp\"/>
  <p:tag name="LATEXFORMHEIGHT" val="320"/>
  <p:tag name="LATEXFORMWIDTH" val="385"/>
  <p:tag name="LATEXFORMWRAP" val="Verdadeiro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2978,628"/>
  <p:tag name="OUTPUTTYPE" val="PNG"/>
  <p:tag name="IGUANATEXVERSION" val="161"/>
  <p:tag name="LATEXADDIN" val="\documentclass{article}&#10;\usepackage{amsmath}&#10;\usepackage{xcolor} % Pacote necessário para cores&#10;\pagestyle{empty}&#10;&#10;&#10;\begin{document}&#10;&#10;$$&#10;  \tau_{ij}-\tfrac23 k_{\text{sgs}}\delta_{ij}= -2\,C_k\,k_{\text{sgs}}^{1/2}\,\Delta_f\,\bar S_{ij},&#10;  \qquad&#10;  \nu_t=C_k\,k_{\text{sgs}}^{1/2}\,\Delta_f&#10;  $$&#10;&#10;\end{document}&#10;"/>
  <p:tag name="IGUANATEXSIZE" val="20"/>
  <p:tag name="IGUANATEXCURSOR" val="296"/>
  <p:tag name="TRANSPARENCY" val="Verdadeiro"/>
  <p:tag name="LATEXENGINEID" val="0"/>
  <p:tag name="TEMPFOLDER" val="c:\temp\"/>
  <p:tag name="LATEXFORMHEIGHT" val="320"/>
  <p:tag name="LATEXFORMWIDTH" val="385"/>
  <p:tag name="LATEXFORMWRAP" val="Verdadeiro"/>
  <p:tag name="BITMAPVECTOR" val="0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lcf76f155ced4ddcb4097134ff3c332f xmlns="3cec1caa-6155-4743-8ddc-7504dd32b0e4">
      <Terms xmlns="http://schemas.microsoft.com/office/infopath/2007/PartnerControls"/>
    </lcf76f155ced4ddcb4097134ff3c332f>
    <TaxCatchAll xmlns="6fc776cf-57c6-4130-a958-e8bbb79182d5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3F212F3C94DAB429C978A2B0DA17643" ma:contentTypeVersion="17" ma:contentTypeDescription="Crie um novo documento." ma:contentTypeScope="" ma:versionID="0a86460fe0950e60c5c8cb20eb8d7c0b">
  <xsd:schema xmlns:xsd="http://www.w3.org/2001/XMLSchema" xmlns:xs="http://www.w3.org/2001/XMLSchema" xmlns:p="http://schemas.microsoft.com/office/2006/metadata/properties" xmlns:ns1="http://schemas.microsoft.com/sharepoint/v3" xmlns:ns2="6fc776cf-57c6-4130-a958-e8bbb79182d5" xmlns:ns3="3cec1caa-6155-4743-8ddc-7504dd32b0e4" targetNamespace="http://schemas.microsoft.com/office/2006/metadata/properties" ma:root="true" ma:fieldsID="c9ec18705bd8c344c9ea4165e658dba7" ns1:_="" ns2:_="" ns3:_="">
    <xsd:import namespace="http://schemas.microsoft.com/sharepoint/v3"/>
    <xsd:import namespace="6fc776cf-57c6-4130-a958-e8bbb79182d5"/>
    <xsd:import namespace="3cec1caa-6155-4743-8ddc-7504dd32b0e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ObjectDetectorVersions" minOccurs="0"/>
                <xsd:element ref="ns3:MediaServiceSearchPropertie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3" nillable="true" ma:displayName="Propriedades da Política de Conformidade Unificada" ma:hidden="true" ma:internalName="_ip_UnifiedCompliancePolicyProperties">
      <xsd:simpleType>
        <xsd:restriction base="dms:Note"/>
      </xsd:simpleType>
    </xsd:element>
    <xsd:element name="_ip_UnifiedCompliancePolicyUIAction" ma:index="24" nillable="true" ma:displayName="Ação de Interface do Usuário da Política de Conformidade Unificada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c776cf-57c6-4130-a958-e8bbb79182d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dae9ae94-96e6-4cce-8861-a7f1bd7555f7}" ma:internalName="TaxCatchAll" ma:showField="CatchAllData" ma:web="6fc776cf-57c6-4130-a958-e8bbb79182d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ec1caa-6155-4743-8ddc-7504dd32b0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Marcações de imagem" ma:readOnly="false" ma:fieldId="{5cf76f15-5ced-4ddc-b409-7134ff3c332f}" ma:taxonomyMulti="true" ma:sspId="a0cc33bb-f423-4bc4-9547-323bb343d7e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D72FD86-3492-43F3-AC91-0CCD7F8AAF81}">
  <ds:schemaRefs>
    <ds:schemaRef ds:uri="3cec1caa-6155-4743-8ddc-7504dd32b0e4"/>
    <ds:schemaRef ds:uri="6fc776cf-57c6-4130-a958-e8bbb79182d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8DB4F9CD-013F-4A67-B22E-37CCDA7379EE}">
  <ds:schemaRefs>
    <ds:schemaRef ds:uri="3cec1caa-6155-4743-8ddc-7504dd32b0e4"/>
    <ds:schemaRef ds:uri="6fc776cf-57c6-4130-a958-e8bbb79182d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11A0132-5B1A-46FB-AABE-8FCEA32BC9B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29e081cc-983f-4d52-b1d0-103595213bc6}" enabled="0" method="" siteId="{29e081cc-983f-4d52-b1d0-103595213bc6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1528</TotalTime>
  <Words>2291</Words>
  <Application>Microsoft Office PowerPoint</Application>
  <PresentationFormat>Widescreen</PresentationFormat>
  <Paragraphs>269</Paragraphs>
  <Slides>22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34" baseType="lpstr">
      <vt:lpstr>-apple-system</vt:lpstr>
      <vt:lpstr>Arial</vt:lpstr>
      <vt:lpstr>Calibri</vt:lpstr>
      <vt:lpstr>Calibri Light</vt:lpstr>
      <vt:lpstr>Cascadia Code</vt:lpstr>
      <vt:lpstr>Google Sans</vt:lpstr>
      <vt:lpstr>Krub</vt:lpstr>
      <vt:lpstr>Monserat</vt:lpstr>
      <vt:lpstr>Open Sans Light</vt:lpstr>
      <vt:lpstr>Roboto</vt:lpstr>
      <vt:lpstr>Trebuchet MS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Resultados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Felipe Rebello Marcelino</dc:creator>
  <cp:lastModifiedBy>Usuario</cp:lastModifiedBy>
  <cp:revision>11</cp:revision>
  <dcterms:created xsi:type="dcterms:W3CDTF">2024-06-27T18:52:33Z</dcterms:created>
  <dcterms:modified xsi:type="dcterms:W3CDTF">2026-02-10T03:17:45Z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0x01010073F212F3C94DAB429C978A2B0DA17643</vt:lpwstr>
  </property>
  <property fmtid="{D5CDD505-2E9C-101B-9397-08002B2CF9AE}" pid="3" name="MediaServiceImageTags">
    <vt:lpwstr/>
  </property>
</Properties>
</file>